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4493" r:id="rId1"/>
  </p:sldMasterIdLst>
  <p:notesMasterIdLst>
    <p:notesMasterId r:id="rId42"/>
  </p:notesMasterIdLst>
  <p:handoutMasterIdLst>
    <p:handoutMasterId r:id="rId43"/>
  </p:handoutMasterIdLst>
  <p:sldIdLst>
    <p:sldId id="267" r:id="rId2"/>
    <p:sldId id="269" r:id="rId3"/>
    <p:sldId id="305" r:id="rId4"/>
    <p:sldId id="270" r:id="rId5"/>
    <p:sldId id="271" r:id="rId6"/>
    <p:sldId id="304" r:id="rId7"/>
    <p:sldId id="272" r:id="rId8"/>
    <p:sldId id="306" r:id="rId9"/>
    <p:sldId id="273" r:id="rId10"/>
    <p:sldId id="308" r:id="rId11"/>
    <p:sldId id="275" r:id="rId12"/>
    <p:sldId id="274" r:id="rId13"/>
    <p:sldId id="309" r:id="rId14"/>
    <p:sldId id="310" r:id="rId15"/>
    <p:sldId id="311" r:id="rId16"/>
    <p:sldId id="312" r:id="rId17"/>
    <p:sldId id="313" r:id="rId18"/>
    <p:sldId id="314" r:id="rId19"/>
    <p:sldId id="315" r:id="rId20"/>
    <p:sldId id="316" r:id="rId21"/>
    <p:sldId id="317" r:id="rId22"/>
    <p:sldId id="318" r:id="rId23"/>
    <p:sldId id="319" r:id="rId24"/>
    <p:sldId id="320" r:id="rId25"/>
    <p:sldId id="321" r:id="rId26"/>
    <p:sldId id="322" r:id="rId27"/>
    <p:sldId id="323" r:id="rId28"/>
    <p:sldId id="324" r:id="rId29"/>
    <p:sldId id="325" r:id="rId30"/>
    <p:sldId id="326" r:id="rId31"/>
    <p:sldId id="327" r:id="rId32"/>
    <p:sldId id="328" r:id="rId33"/>
    <p:sldId id="329" r:id="rId34"/>
    <p:sldId id="330" r:id="rId35"/>
    <p:sldId id="331" r:id="rId36"/>
    <p:sldId id="332" r:id="rId37"/>
    <p:sldId id="333" r:id="rId38"/>
    <p:sldId id="334" r:id="rId39"/>
    <p:sldId id="335" r:id="rId40"/>
    <p:sldId id="336" r:id="rId4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6" d="100"/>
          <a:sy n="86" d="100"/>
        </p:scale>
        <p:origin x="152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3A57417-2ECB-4FC9-8334-0C180D7DCC27}" type="datetimeFigureOut">
              <a:rPr lang="en-US" smtClean="0"/>
              <a:t>23-Nov-19</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A8A2E0F-6B70-4A94-82EE-B3BEC14281B9}" type="slidenum">
              <a:rPr lang="en-US" smtClean="0"/>
              <a:t>‹#›</a:t>
            </a:fld>
            <a:endParaRPr lang="en-US"/>
          </a:p>
        </p:txBody>
      </p:sp>
    </p:spTree>
    <p:extLst>
      <p:ext uri="{BB962C8B-B14F-4D97-AF65-F5344CB8AC3E}">
        <p14:creationId xmlns:p14="http://schemas.microsoft.com/office/powerpoint/2010/main" val="1545919605"/>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jpg>
</file>

<file path=ppt/media/image12.jpg>
</file>

<file path=ppt/media/image2.png>
</file>

<file path=ppt/media/image3.pn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CEB0785-ACB3-4EDB-9F9E-173526122A7E}" type="datetimeFigureOut">
              <a:rPr lang="en-US" smtClean="0"/>
              <a:t>23-Nov-19</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012F1C4-BB3E-42A2-889D-DFAA61778D3C}" type="slidenum">
              <a:rPr lang="en-US" smtClean="0"/>
              <a:t>‹#›</a:t>
            </a:fld>
            <a:endParaRPr lang="en-US"/>
          </a:p>
        </p:txBody>
      </p:sp>
    </p:spTree>
    <p:extLst>
      <p:ext uri="{BB962C8B-B14F-4D97-AF65-F5344CB8AC3E}">
        <p14:creationId xmlns:p14="http://schemas.microsoft.com/office/powerpoint/2010/main" val="34702197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1371600" y="1143000"/>
            <a:ext cx="41148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012F1C4-BB3E-42A2-889D-DFAA61778D3C}" type="slidenum">
              <a:rPr lang="en-US" smtClean="0"/>
              <a:t>1</a:t>
            </a:fld>
            <a:endParaRPr lang="en-US"/>
          </a:p>
        </p:txBody>
      </p:sp>
    </p:spTree>
    <p:extLst>
      <p:ext uri="{BB962C8B-B14F-4D97-AF65-F5344CB8AC3E}">
        <p14:creationId xmlns:p14="http://schemas.microsoft.com/office/powerpoint/2010/main" val="66477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822960" y="758952"/>
            <a:ext cx="75438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825038" y="4455621"/>
            <a:ext cx="75438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6C9497C1-4FA4-4F6D-B2CD-7DB56FEA738B}" type="datetime1">
              <a:rPr lang="en-US" smtClean="0"/>
              <a:t>23-Nov-19</a:t>
            </a:fld>
            <a:endParaRPr lang="en-US"/>
          </a:p>
        </p:txBody>
      </p:sp>
      <p:sp>
        <p:nvSpPr>
          <p:cNvPr id="5" name="Footer Placeholder 4"/>
          <p:cNvSpPr>
            <a:spLocks noGrp="1"/>
          </p:cNvSpPr>
          <p:nvPr>
            <p:ph type="ftr" sz="quarter" idx="11"/>
          </p:nvPr>
        </p:nvSpPr>
        <p:spPr/>
        <p:txBody>
          <a:bodyPr/>
          <a:lstStyle/>
          <a:p>
            <a:r>
              <a:rPr lang="en-US" smtClean="0"/>
              <a:t>© Pearson Education Limited 2016</a:t>
            </a:r>
            <a:endParaRPr lang="en-US"/>
          </a:p>
        </p:txBody>
      </p:sp>
      <p:sp>
        <p:nvSpPr>
          <p:cNvPr id="6" name="Slide Number Placeholder 5"/>
          <p:cNvSpPr>
            <a:spLocks noGrp="1"/>
          </p:cNvSpPr>
          <p:nvPr>
            <p:ph type="sldNum" sz="quarter" idx="12"/>
          </p:nvPr>
        </p:nvSpPr>
        <p:spPr/>
        <p:txBody>
          <a:bodyPr/>
          <a:lstStyle/>
          <a:p>
            <a:fld id="{E9EA1111-5A77-4C5B-86B5-3A57E92B1A73}"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1994709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F73B2C49-BA8E-40B2-A20D-439922D2CCEF}" type="datetime1">
              <a:rPr lang="en-US" smtClean="0"/>
              <a:t>23-Nov-19</a:t>
            </a:fld>
            <a:endParaRPr lang="en-US"/>
          </a:p>
        </p:txBody>
      </p:sp>
      <p:sp>
        <p:nvSpPr>
          <p:cNvPr id="5" name="Footer Placeholder 4"/>
          <p:cNvSpPr>
            <a:spLocks noGrp="1"/>
          </p:cNvSpPr>
          <p:nvPr>
            <p:ph type="ftr" sz="quarter" idx="11"/>
          </p:nvPr>
        </p:nvSpPr>
        <p:spPr/>
        <p:txBody>
          <a:bodyPr/>
          <a:lstStyle/>
          <a:p>
            <a:r>
              <a:rPr lang="en-US" smtClean="0"/>
              <a:t>© Pearson Education Limited 2016</a:t>
            </a:r>
            <a:endParaRPr lang="en-US"/>
          </a:p>
        </p:txBody>
      </p:sp>
      <p:sp>
        <p:nvSpPr>
          <p:cNvPr id="6" name="Slide Number Placeholder 5"/>
          <p:cNvSpPr>
            <a:spLocks noGrp="1"/>
          </p:cNvSpPr>
          <p:nvPr>
            <p:ph type="sldNum" sz="quarter" idx="12"/>
          </p:nvPr>
        </p:nvSpPr>
        <p:spPr/>
        <p:txBody>
          <a:bodyPr/>
          <a:lstStyle/>
          <a:p>
            <a:fld id="{E9EA1111-5A77-4C5B-86B5-3A57E92B1A73}" type="slidenum">
              <a:rPr lang="en-US" smtClean="0"/>
              <a:t>‹#›</a:t>
            </a:fld>
            <a:endParaRPr lang="en-US"/>
          </a:p>
        </p:txBody>
      </p:sp>
    </p:spTree>
    <p:extLst>
      <p:ext uri="{BB962C8B-B14F-4D97-AF65-F5344CB8AC3E}">
        <p14:creationId xmlns:p14="http://schemas.microsoft.com/office/powerpoint/2010/main" val="8707082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6543675" y="414779"/>
            <a:ext cx="1971675" cy="575742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28650" y="414779"/>
            <a:ext cx="5800725" cy="5757420"/>
          </a:xfrm>
        </p:spPr>
        <p:txBody>
          <a:bodyPr vert="eaVert" lIns="45720" tIns="0" rIns="45720" bIns="0"/>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735F25C5-B77D-41B0-823C-3C4376195D4B}" type="datetime1">
              <a:rPr lang="en-US" smtClean="0"/>
              <a:t>23-Nov-19</a:t>
            </a:fld>
            <a:endParaRPr lang="en-US"/>
          </a:p>
        </p:txBody>
      </p:sp>
      <p:sp>
        <p:nvSpPr>
          <p:cNvPr id="5" name="Footer Placeholder 4"/>
          <p:cNvSpPr>
            <a:spLocks noGrp="1"/>
          </p:cNvSpPr>
          <p:nvPr>
            <p:ph type="ftr" sz="quarter" idx="11"/>
          </p:nvPr>
        </p:nvSpPr>
        <p:spPr/>
        <p:txBody>
          <a:bodyPr/>
          <a:lstStyle/>
          <a:p>
            <a:r>
              <a:rPr lang="en-US" smtClean="0"/>
              <a:t>© Pearson Education Limited 2016</a:t>
            </a:r>
            <a:endParaRPr lang="en-US"/>
          </a:p>
        </p:txBody>
      </p:sp>
      <p:sp>
        <p:nvSpPr>
          <p:cNvPr id="6" name="Slide Number Placeholder 5"/>
          <p:cNvSpPr>
            <a:spLocks noGrp="1"/>
          </p:cNvSpPr>
          <p:nvPr>
            <p:ph type="sldNum" sz="quarter" idx="12"/>
          </p:nvPr>
        </p:nvSpPr>
        <p:spPr/>
        <p:txBody>
          <a:bodyPr/>
          <a:lstStyle/>
          <a:p>
            <a:fld id="{E9EA1111-5A77-4C5B-86B5-3A57E92B1A73}" type="slidenum">
              <a:rPr lang="en-US" smtClean="0"/>
              <a:t>‹#›</a:t>
            </a:fld>
            <a:endParaRPr lang="en-US"/>
          </a:p>
        </p:txBody>
      </p:sp>
    </p:spTree>
    <p:extLst>
      <p:ext uri="{BB962C8B-B14F-4D97-AF65-F5344CB8AC3E}">
        <p14:creationId xmlns:p14="http://schemas.microsoft.com/office/powerpoint/2010/main" val="3843502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B8358A1-36FC-4B70-B3FB-7DE112F932EE}" type="datetime1">
              <a:rPr lang="en-US" smtClean="0"/>
              <a:t>23-Nov-19</a:t>
            </a:fld>
            <a:endParaRPr lang="en-US"/>
          </a:p>
        </p:txBody>
      </p:sp>
      <p:sp>
        <p:nvSpPr>
          <p:cNvPr id="5" name="Footer Placeholder 4"/>
          <p:cNvSpPr>
            <a:spLocks noGrp="1"/>
          </p:cNvSpPr>
          <p:nvPr>
            <p:ph type="ftr" sz="quarter" idx="11"/>
          </p:nvPr>
        </p:nvSpPr>
        <p:spPr/>
        <p:txBody>
          <a:bodyPr/>
          <a:lstStyle/>
          <a:p>
            <a:r>
              <a:rPr lang="en-US" smtClean="0"/>
              <a:t>© Pearson Education Limited 2016</a:t>
            </a:r>
            <a:endParaRPr lang="en-US"/>
          </a:p>
        </p:txBody>
      </p:sp>
      <p:sp>
        <p:nvSpPr>
          <p:cNvPr id="6" name="Slide Number Placeholder 5"/>
          <p:cNvSpPr>
            <a:spLocks noGrp="1"/>
          </p:cNvSpPr>
          <p:nvPr>
            <p:ph type="sldNum" sz="quarter" idx="12"/>
          </p:nvPr>
        </p:nvSpPr>
        <p:spPr/>
        <p:txBody>
          <a:bodyPr/>
          <a:lstStyle/>
          <a:p>
            <a:fld id="{E9EA1111-5A77-4C5B-86B5-3A57E92B1A73}" type="slidenum">
              <a:rPr lang="en-US" smtClean="0"/>
              <a:t>‹#›</a:t>
            </a:fld>
            <a:endParaRPr lang="en-US"/>
          </a:p>
        </p:txBody>
      </p:sp>
    </p:spTree>
    <p:extLst>
      <p:ext uri="{BB962C8B-B14F-4D97-AF65-F5344CB8AC3E}">
        <p14:creationId xmlns:p14="http://schemas.microsoft.com/office/powerpoint/2010/main" val="14713123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758952"/>
            <a:ext cx="75438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822960" y="4453128"/>
            <a:ext cx="75438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6EFC8429-0004-4AF3-8B9E-BE5EB78FEDFE}" type="datetime1">
              <a:rPr lang="en-US" smtClean="0"/>
              <a:t>23-Nov-19</a:t>
            </a:fld>
            <a:endParaRPr lang="en-US"/>
          </a:p>
        </p:txBody>
      </p:sp>
      <p:sp>
        <p:nvSpPr>
          <p:cNvPr id="5" name="Footer Placeholder 4"/>
          <p:cNvSpPr>
            <a:spLocks noGrp="1"/>
          </p:cNvSpPr>
          <p:nvPr>
            <p:ph type="ftr" sz="quarter" idx="11"/>
          </p:nvPr>
        </p:nvSpPr>
        <p:spPr/>
        <p:txBody>
          <a:bodyPr/>
          <a:lstStyle/>
          <a:p>
            <a:r>
              <a:rPr lang="en-US" smtClean="0"/>
              <a:t>© Pearson Education Limited 2016</a:t>
            </a:r>
            <a:endParaRPr lang="en-US"/>
          </a:p>
        </p:txBody>
      </p:sp>
      <p:sp>
        <p:nvSpPr>
          <p:cNvPr id="6" name="Slide Number Placeholder 5"/>
          <p:cNvSpPr>
            <a:spLocks noGrp="1"/>
          </p:cNvSpPr>
          <p:nvPr>
            <p:ph type="sldNum" sz="quarter" idx="12"/>
          </p:nvPr>
        </p:nvSpPr>
        <p:spPr/>
        <p:txBody>
          <a:bodyPr/>
          <a:lstStyle/>
          <a:p>
            <a:fld id="{E9EA1111-5A77-4C5B-86B5-3A57E92B1A73}" type="slidenum">
              <a:rPr lang="en-US" smtClean="0"/>
              <a:t>‹#›</a:t>
            </a:fld>
            <a:endParaRPr lang="en-US"/>
          </a:p>
        </p:txBody>
      </p:sp>
      <p:cxnSp>
        <p:nvCxnSpPr>
          <p:cNvPr id="9" name="Straight Connector 8"/>
          <p:cNvCxnSpPr/>
          <p:nvPr/>
        </p:nvCxnSpPr>
        <p:spPr>
          <a:xfrm>
            <a:off x="905744" y="4343400"/>
            <a:ext cx="740664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243629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22960" y="1845734"/>
            <a:ext cx="3703320" cy="40233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63440" y="1845736"/>
            <a:ext cx="3703320" cy="4023359"/>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D8496177-C391-4DD4-BF2C-98EF2292877A}" type="datetime1">
              <a:rPr lang="en-US" smtClean="0"/>
              <a:t>23-Nov-19</a:t>
            </a:fld>
            <a:endParaRPr lang="en-US"/>
          </a:p>
        </p:txBody>
      </p:sp>
      <p:sp>
        <p:nvSpPr>
          <p:cNvPr id="6" name="Footer Placeholder 5"/>
          <p:cNvSpPr>
            <a:spLocks noGrp="1"/>
          </p:cNvSpPr>
          <p:nvPr>
            <p:ph type="ftr" sz="quarter" idx="11"/>
          </p:nvPr>
        </p:nvSpPr>
        <p:spPr/>
        <p:txBody>
          <a:bodyPr/>
          <a:lstStyle/>
          <a:p>
            <a:r>
              <a:rPr lang="en-US" smtClean="0"/>
              <a:t>© Pearson Education Limited 2016</a:t>
            </a:r>
            <a:endParaRPr lang="en-US"/>
          </a:p>
        </p:txBody>
      </p:sp>
      <p:sp>
        <p:nvSpPr>
          <p:cNvPr id="7" name="Slide Number Placeholder 6"/>
          <p:cNvSpPr>
            <a:spLocks noGrp="1"/>
          </p:cNvSpPr>
          <p:nvPr>
            <p:ph type="sldNum" sz="quarter" idx="12"/>
          </p:nvPr>
        </p:nvSpPr>
        <p:spPr/>
        <p:txBody>
          <a:bodyPr/>
          <a:lstStyle/>
          <a:p>
            <a:fld id="{E9EA1111-5A77-4C5B-86B5-3A57E92B1A73}" type="slidenum">
              <a:rPr lang="en-US" smtClean="0"/>
              <a:t>‹#›</a:t>
            </a:fld>
            <a:endParaRPr lang="en-US"/>
          </a:p>
        </p:txBody>
      </p:sp>
    </p:spTree>
    <p:extLst>
      <p:ext uri="{BB962C8B-B14F-4D97-AF65-F5344CB8AC3E}">
        <p14:creationId xmlns:p14="http://schemas.microsoft.com/office/powerpoint/2010/main" val="627172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822960" y="286604"/>
            <a:ext cx="7543800" cy="1450757"/>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2296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22960" y="2582334"/>
            <a:ext cx="3703320" cy="32867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4663440" y="1846052"/>
            <a:ext cx="370332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63440" y="2582334"/>
            <a:ext cx="3703320" cy="328676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FB059134-14FA-4341-B38A-04810E4CECF2}" type="datetime1">
              <a:rPr lang="en-US" smtClean="0"/>
              <a:t>23-Nov-19</a:t>
            </a:fld>
            <a:endParaRPr lang="en-US"/>
          </a:p>
        </p:txBody>
      </p:sp>
      <p:sp>
        <p:nvSpPr>
          <p:cNvPr id="8" name="Footer Placeholder 7"/>
          <p:cNvSpPr>
            <a:spLocks noGrp="1"/>
          </p:cNvSpPr>
          <p:nvPr>
            <p:ph type="ftr" sz="quarter" idx="11"/>
          </p:nvPr>
        </p:nvSpPr>
        <p:spPr/>
        <p:txBody>
          <a:bodyPr/>
          <a:lstStyle/>
          <a:p>
            <a:r>
              <a:rPr lang="en-US" smtClean="0"/>
              <a:t>© Pearson Education Limited 2016</a:t>
            </a:r>
            <a:endParaRPr lang="en-US"/>
          </a:p>
        </p:txBody>
      </p:sp>
      <p:sp>
        <p:nvSpPr>
          <p:cNvPr id="9" name="Slide Number Placeholder 8"/>
          <p:cNvSpPr>
            <a:spLocks noGrp="1"/>
          </p:cNvSpPr>
          <p:nvPr>
            <p:ph type="sldNum" sz="quarter" idx="12"/>
          </p:nvPr>
        </p:nvSpPr>
        <p:spPr/>
        <p:txBody>
          <a:bodyPr/>
          <a:lstStyle/>
          <a:p>
            <a:fld id="{E9EA1111-5A77-4C5B-86B5-3A57E92B1A73}" type="slidenum">
              <a:rPr lang="en-US" smtClean="0"/>
              <a:t>‹#›</a:t>
            </a:fld>
            <a:endParaRPr lang="en-US"/>
          </a:p>
        </p:txBody>
      </p:sp>
    </p:spTree>
    <p:extLst>
      <p:ext uri="{BB962C8B-B14F-4D97-AF65-F5344CB8AC3E}">
        <p14:creationId xmlns:p14="http://schemas.microsoft.com/office/powerpoint/2010/main" val="186676176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BF5BCD9-1912-40E4-ADDE-49B3EC3D3E45}" type="datetime1">
              <a:rPr lang="en-US" smtClean="0"/>
              <a:t>23-Nov-19</a:t>
            </a:fld>
            <a:endParaRPr lang="en-US"/>
          </a:p>
        </p:txBody>
      </p:sp>
      <p:sp>
        <p:nvSpPr>
          <p:cNvPr id="4" name="Footer Placeholder 3"/>
          <p:cNvSpPr>
            <a:spLocks noGrp="1"/>
          </p:cNvSpPr>
          <p:nvPr>
            <p:ph type="ftr" sz="quarter" idx="11"/>
          </p:nvPr>
        </p:nvSpPr>
        <p:spPr/>
        <p:txBody>
          <a:bodyPr/>
          <a:lstStyle/>
          <a:p>
            <a:r>
              <a:rPr lang="en-US" smtClean="0"/>
              <a:t>© Pearson Education Limited 2016</a:t>
            </a:r>
            <a:endParaRPr lang="en-US"/>
          </a:p>
        </p:txBody>
      </p:sp>
      <p:sp>
        <p:nvSpPr>
          <p:cNvPr id="5" name="Slide Number Placeholder 4"/>
          <p:cNvSpPr>
            <a:spLocks noGrp="1"/>
          </p:cNvSpPr>
          <p:nvPr>
            <p:ph type="sldNum" sz="quarter" idx="12"/>
          </p:nvPr>
        </p:nvSpPr>
        <p:spPr/>
        <p:txBody>
          <a:bodyPr/>
          <a:lstStyle/>
          <a:p>
            <a:fld id="{E9EA1111-5A77-4C5B-86B5-3A57E92B1A73}" type="slidenum">
              <a:rPr lang="en-US" smtClean="0"/>
              <a:t>‹#›</a:t>
            </a:fld>
            <a:endParaRPr lang="en-US"/>
          </a:p>
        </p:txBody>
      </p:sp>
    </p:spTree>
    <p:extLst>
      <p:ext uri="{BB962C8B-B14F-4D97-AF65-F5344CB8AC3E}">
        <p14:creationId xmlns:p14="http://schemas.microsoft.com/office/powerpoint/2010/main" val="3606055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2382" y="6400800"/>
            <a:ext cx="9141619"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2" y="633431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65E47E7A-3B14-42BA-9740-E4292010C9D6}" type="datetime1">
              <a:rPr lang="en-US" smtClean="0"/>
              <a:t>23-Nov-19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r>
              <a:rPr lang="en-US" smtClean="0"/>
              <a:t>© Pearson Education Limited 2016</a:t>
            </a:r>
            <a:endParaRPr lang="en-US"/>
          </a:p>
        </p:txBody>
      </p:sp>
      <p:sp>
        <p:nvSpPr>
          <p:cNvPr id="9" name="Slide Number Placeholder 8"/>
          <p:cNvSpPr>
            <a:spLocks noGrp="1"/>
          </p:cNvSpPr>
          <p:nvPr>
            <p:ph type="sldNum" sz="quarter" idx="12"/>
          </p:nvPr>
        </p:nvSpPr>
        <p:spPr/>
        <p:txBody>
          <a:bodyPr/>
          <a:lstStyle/>
          <a:p>
            <a:fld id="{E9EA1111-5A77-4C5B-86B5-3A57E92B1A73}" type="slidenum">
              <a:rPr lang="en-US" smtClean="0"/>
              <a:t>‹#›</a:t>
            </a:fld>
            <a:endParaRPr lang="en-US"/>
          </a:p>
        </p:txBody>
      </p:sp>
    </p:spTree>
    <p:extLst>
      <p:ext uri="{BB962C8B-B14F-4D97-AF65-F5344CB8AC3E}">
        <p14:creationId xmlns:p14="http://schemas.microsoft.com/office/powerpoint/2010/main" val="23004990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3" y="0"/>
            <a:ext cx="303809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3030053" y="0"/>
            <a:ext cx="48006"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594359"/>
            <a:ext cx="2400300" cy="2286000"/>
          </a:xfrm>
        </p:spPr>
        <p:txBody>
          <a:bodyPr anchor="b">
            <a:normAutofit/>
          </a:bodyPr>
          <a:lstStyle>
            <a:lvl1pPr>
              <a:defRPr sz="3600" b="0">
                <a:solidFill>
                  <a:srgbClr val="FFFFFF"/>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3460237" y="731520"/>
            <a:ext cx="5009393" cy="525780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342900" y="2926080"/>
            <a:ext cx="24003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a:xfrm>
            <a:off x="349134" y="6459786"/>
            <a:ext cx="1963883" cy="365125"/>
          </a:xfrm>
        </p:spPr>
        <p:txBody>
          <a:bodyPr/>
          <a:lstStyle>
            <a:lvl1pPr algn="l">
              <a:defRPr/>
            </a:lvl1pPr>
          </a:lstStyle>
          <a:p>
            <a:fld id="{1D214A75-910C-495A-8FBC-4FC31120321D}" type="datetime1">
              <a:rPr lang="en-US" smtClean="0"/>
              <a:t>23-Nov-19</a:t>
            </a:fld>
            <a:endParaRPr lang="en-US"/>
          </a:p>
        </p:txBody>
      </p:sp>
      <p:sp>
        <p:nvSpPr>
          <p:cNvPr id="6" name="Footer Placeholder 5"/>
          <p:cNvSpPr>
            <a:spLocks noGrp="1"/>
          </p:cNvSpPr>
          <p:nvPr>
            <p:ph type="ftr" sz="quarter" idx="11"/>
          </p:nvPr>
        </p:nvSpPr>
        <p:spPr>
          <a:xfrm>
            <a:off x="3600450" y="6459786"/>
            <a:ext cx="3486150" cy="365125"/>
          </a:xfrm>
        </p:spPr>
        <p:txBody>
          <a:bodyPr/>
          <a:lstStyle>
            <a:lvl1pPr algn="l">
              <a:defRPr>
                <a:solidFill>
                  <a:schemeClr val="tx2"/>
                </a:solidFill>
              </a:defRPr>
            </a:lvl1pPr>
          </a:lstStyle>
          <a:p>
            <a:r>
              <a:rPr lang="en-US" smtClean="0"/>
              <a:t>© Pearson Education Limited 2016</a:t>
            </a:r>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E9EA1111-5A77-4C5B-86B5-3A57E92B1A73}" type="slidenum">
              <a:rPr lang="en-US" smtClean="0"/>
              <a:t>‹#›</a:t>
            </a:fld>
            <a:endParaRPr lang="en-US"/>
          </a:p>
        </p:txBody>
      </p:sp>
    </p:spTree>
    <p:extLst>
      <p:ext uri="{BB962C8B-B14F-4D97-AF65-F5344CB8AC3E}">
        <p14:creationId xmlns:p14="http://schemas.microsoft.com/office/powerpoint/2010/main" val="11616518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9141619"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2" y="4915076"/>
            <a:ext cx="9141619"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822960" y="5074920"/>
            <a:ext cx="7589520" cy="822960"/>
          </a:xfrm>
        </p:spPr>
        <p:txBody>
          <a:bodyPr tIns="0" bIns="0" anchor="b">
            <a:noAutofit/>
          </a:bodyPr>
          <a:lstStyle>
            <a:lvl1pPr>
              <a:defRPr sz="3600" b="0">
                <a:solidFill>
                  <a:srgbClr val="FFFFFF"/>
                </a:solidFill>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2" y="0"/>
            <a:ext cx="9143989"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822959" y="5907024"/>
            <a:ext cx="7589520"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A1F798EA-0C76-4D39-8B88-4C12D94044C0}" type="datetime1">
              <a:rPr lang="en-US" smtClean="0"/>
              <a:t>23-Nov-19</a:t>
            </a:fld>
            <a:endParaRPr lang="en-US"/>
          </a:p>
        </p:txBody>
      </p:sp>
      <p:sp>
        <p:nvSpPr>
          <p:cNvPr id="6" name="Footer Placeholder 5"/>
          <p:cNvSpPr>
            <a:spLocks noGrp="1"/>
          </p:cNvSpPr>
          <p:nvPr>
            <p:ph type="ftr" sz="quarter" idx="11"/>
          </p:nvPr>
        </p:nvSpPr>
        <p:spPr/>
        <p:txBody>
          <a:bodyPr/>
          <a:lstStyle/>
          <a:p>
            <a:r>
              <a:rPr lang="en-US" smtClean="0"/>
              <a:t>© Pearson Education Limited 2016</a:t>
            </a:r>
            <a:endParaRPr lang="en-US"/>
          </a:p>
        </p:txBody>
      </p:sp>
      <p:sp>
        <p:nvSpPr>
          <p:cNvPr id="7" name="Slide Number Placeholder 6"/>
          <p:cNvSpPr>
            <a:spLocks noGrp="1"/>
          </p:cNvSpPr>
          <p:nvPr>
            <p:ph type="sldNum" sz="quarter" idx="12"/>
          </p:nvPr>
        </p:nvSpPr>
        <p:spPr/>
        <p:txBody>
          <a:bodyPr/>
          <a:lstStyle/>
          <a:p>
            <a:fld id="{E9EA1111-5A77-4C5B-86B5-3A57E92B1A73}" type="slidenum">
              <a:rPr lang="en-US" smtClean="0"/>
              <a:t>‹#›</a:t>
            </a:fld>
            <a:endParaRPr lang="en-US"/>
          </a:p>
        </p:txBody>
      </p:sp>
    </p:spTree>
    <p:extLst>
      <p:ext uri="{BB962C8B-B14F-4D97-AF65-F5344CB8AC3E}">
        <p14:creationId xmlns:p14="http://schemas.microsoft.com/office/powerpoint/2010/main" val="13156586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0" y="6400800"/>
            <a:ext cx="9144001"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5"/>
            <a:ext cx="9144001" cy="65999"/>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822960" y="286604"/>
            <a:ext cx="7543800" cy="1450757"/>
          </a:xfrm>
          <a:prstGeom prst="rect">
            <a:avLst/>
          </a:prstGeom>
        </p:spPr>
        <p:txBody>
          <a:bodyPr vert="horz" lIns="91440" tIns="45720" rIns="91440" bIns="45720" rtlCol="0" anchor="b">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22959" y="1845734"/>
            <a:ext cx="7543801" cy="4023360"/>
          </a:xfrm>
          <a:prstGeom prst="rect">
            <a:avLst/>
          </a:prstGeom>
        </p:spPr>
        <p:txBody>
          <a:bodyPr vert="horz" lIns="0" tIns="45720" rIns="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22961" y="6459786"/>
            <a:ext cx="1854203" cy="365125"/>
          </a:xfrm>
          <a:prstGeom prst="rect">
            <a:avLst/>
          </a:prstGeom>
        </p:spPr>
        <p:txBody>
          <a:bodyPr vert="horz" lIns="91440" tIns="45720" rIns="91440" bIns="45720" rtlCol="0" anchor="ctr"/>
          <a:lstStyle>
            <a:lvl1pPr algn="l">
              <a:defRPr sz="900">
                <a:solidFill>
                  <a:srgbClr val="FFFFFF"/>
                </a:solidFill>
              </a:defRPr>
            </a:lvl1pPr>
          </a:lstStyle>
          <a:p>
            <a:fld id="{82D9DD17-7ED2-4B11-A8C7-E94993D607AE}" type="datetime1">
              <a:rPr lang="en-US" smtClean="0"/>
              <a:t>23-Nov-19</a:t>
            </a:fld>
            <a:endParaRPr lang="en-US"/>
          </a:p>
        </p:txBody>
      </p:sp>
      <p:sp>
        <p:nvSpPr>
          <p:cNvPr id="5" name="Footer Placeholder 4"/>
          <p:cNvSpPr>
            <a:spLocks noGrp="1"/>
          </p:cNvSpPr>
          <p:nvPr>
            <p:ph type="ftr" sz="quarter" idx="3"/>
          </p:nvPr>
        </p:nvSpPr>
        <p:spPr>
          <a:xfrm>
            <a:off x="2764639" y="6459786"/>
            <a:ext cx="3617103" cy="365125"/>
          </a:xfrm>
          <a:prstGeom prst="rect">
            <a:avLst/>
          </a:prstGeom>
        </p:spPr>
        <p:txBody>
          <a:bodyPr vert="horz" lIns="91440" tIns="45720" rIns="91440" bIns="45720" rtlCol="0" anchor="ctr"/>
          <a:lstStyle>
            <a:lvl1pPr algn="ctr">
              <a:defRPr sz="900" cap="all" baseline="0">
                <a:solidFill>
                  <a:srgbClr val="FFFFFF"/>
                </a:solidFill>
              </a:defRPr>
            </a:lvl1pPr>
          </a:lstStyle>
          <a:p>
            <a:r>
              <a:rPr lang="en-US" smtClean="0"/>
              <a:t>© Pearson Education Limited 2016</a:t>
            </a:r>
            <a:endParaRPr lang="en-US"/>
          </a:p>
        </p:txBody>
      </p:sp>
      <p:sp>
        <p:nvSpPr>
          <p:cNvPr id="6" name="Slide Number Placeholder 5"/>
          <p:cNvSpPr>
            <a:spLocks noGrp="1"/>
          </p:cNvSpPr>
          <p:nvPr>
            <p:ph type="sldNum" sz="quarter" idx="4"/>
          </p:nvPr>
        </p:nvSpPr>
        <p:spPr>
          <a:xfrm>
            <a:off x="7425344" y="6459786"/>
            <a:ext cx="984019" cy="365125"/>
          </a:xfrm>
          <a:prstGeom prst="rect">
            <a:avLst/>
          </a:prstGeom>
        </p:spPr>
        <p:txBody>
          <a:bodyPr vert="horz" lIns="91440" tIns="45720" rIns="91440" bIns="45720" rtlCol="0" anchor="ctr"/>
          <a:lstStyle>
            <a:lvl1pPr algn="r">
              <a:defRPr sz="1050">
                <a:solidFill>
                  <a:srgbClr val="FFFFFF"/>
                </a:solidFill>
              </a:defRPr>
            </a:lvl1pPr>
          </a:lstStyle>
          <a:p>
            <a:fld id="{E9EA1111-5A77-4C5B-86B5-3A57E92B1A73}" type="slidenum">
              <a:rPr lang="en-US" smtClean="0"/>
              <a:t>‹#›</a:t>
            </a:fld>
            <a:endParaRPr lang="en-US"/>
          </a:p>
        </p:txBody>
      </p:sp>
      <p:cxnSp>
        <p:nvCxnSpPr>
          <p:cNvPr id="10" name="Straight Connector 9"/>
          <p:cNvCxnSpPr/>
          <p:nvPr/>
        </p:nvCxnSpPr>
        <p:spPr>
          <a:xfrm>
            <a:off x="895149" y="1737845"/>
            <a:ext cx="74752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3380028"/>
      </p:ext>
    </p:extLst>
  </p:cSld>
  <p:clrMap bg1="lt1" tx1="dk1" bg2="lt2" tx2="dk2" accent1="accent1" accent2="accent2" accent3="accent3" accent4="accent4" accent5="accent5" accent6="accent6" hlink="hlink" folHlink="folHlink"/>
  <p:sldLayoutIdLst>
    <p:sldLayoutId id="2147484494" r:id="rId1"/>
    <p:sldLayoutId id="2147484495" r:id="rId2"/>
    <p:sldLayoutId id="2147484496" r:id="rId3"/>
    <p:sldLayoutId id="2147484497" r:id="rId4"/>
    <p:sldLayoutId id="2147484498" r:id="rId5"/>
    <p:sldLayoutId id="2147484499" r:id="rId6"/>
    <p:sldLayoutId id="2147484500" r:id="rId7"/>
    <p:sldLayoutId id="2147484501" r:id="rId8"/>
    <p:sldLayoutId id="2147484502" r:id="rId9"/>
    <p:sldLayoutId id="2147484503" r:id="rId10"/>
    <p:sldLayoutId id="2147484504"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1.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9600" b="1" dirty="0"/>
              <a:t>Management</a:t>
            </a:r>
            <a:r>
              <a:rPr lang="en-US" sz="8800" dirty="0"/>
              <a:t/>
            </a:r>
            <a:br>
              <a:rPr lang="en-US" sz="8800" dirty="0"/>
            </a:br>
            <a:r>
              <a:rPr lang="en-US" sz="4400" b="1" dirty="0"/>
              <a:t>Stephen P. Robbins | Mary Coulter</a:t>
            </a:r>
            <a:endParaRPr lang="en-US" sz="4400" dirty="0"/>
          </a:p>
        </p:txBody>
      </p:sp>
      <p:sp>
        <p:nvSpPr>
          <p:cNvPr id="3" name="Subtitle 2"/>
          <p:cNvSpPr>
            <a:spLocks noGrp="1"/>
          </p:cNvSpPr>
          <p:nvPr>
            <p:ph type="subTitle" idx="1"/>
          </p:nvPr>
        </p:nvSpPr>
        <p:spPr/>
        <p:txBody>
          <a:bodyPr>
            <a:noAutofit/>
          </a:bodyPr>
          <a:lstStyle/>
          <a:p>
            <a:pPr>
              <a:lnSpc>
                <a:spcPct val="100000"/>
              </a:lnSpc>
            </a:pPr>
            <a:r>
              <a:rPr lang="en-US" sz="4000" b="1" cap="none" spc="0" dirty="0">
                <a:latin typeface="+mn-lt"/>
              </a:rPr>
              <a:t>Chapter 1A</a:t>
            </a:r>
            <a:br>
              <a:rPr lang="en-US" sz="4000" b="1" cap="none" spc="0" dirty="0">
                <a:latin typeface="+mn-lt"/>
              </a:rPr>
            </a:br>
            <a:r>
              <a:rPr lang="en-US" sz="4000" b="1" cap="none" spc="0" dirty="0">
                <a:latin typeface="+mn-lt"/>
              </a:rPr>
              <a:t>Management History Module</a:t>
            </a:r>
          </a:p>
        </p:txBody>
      </p:sp>
    </p:spTree>
    <p:extLst>
      <p:ext uri="{BB962C8B-B14F-4D97-AF65-F5344CB8AC3E}">
        <p14:creationId xmlns:p14="http://schemas.microsoft.com/office/powerpoint/2010/main" val="31045831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a:t>Scientific Management</a:t>
            </a:r>
          </a:p>
        </p:txBody>
      </p:sp>
      <p:sp>
        <p:nvSpPr>
          <p:cNvPr id="3" name="Content Placeholder 2"/>
          <p:cNvSpPr>
            <a:spLocks noGrp="1"/>
          </p:cNvSpPr>
          <p:nvPr>
            <p:ph idx="1"/>
          </p:nvPr>
        </p:nvSpPr>
        <p:spPr/>
        <p:txBody>
          <a:bodyPr anchor="ctr">
            <a:normAutofit/>
          </a:bodyPr>
          <a:lstStyle/>
          <a:p>
            <a:pPr marL="0" indent="0">
              <a:buNone/>
            </a:pPr>
            <a:r>
              <a:rPr lang="en-US" sz="2400" dirty="0" smtClean="0"/>
              <a:t>In 1911, </a:t>
            </a:r>
            <a:r>
              <a:rPr lang="en-US" sz="2400" b="1" dirty="0" smtClean="0"/>
              <a:t>Frederick </a:t>
            </a:r>
            <a:r>
              <a:rPr lang="en-US" sz="2400" b="1" dirty="0"/>
              <a:t>Winslow </a:t>
            </a:r>
            <a:r>
              <a:rPr lang="en-US" sz="2400" b="1" dirty="0" smtClean="0"/>
              <a:t>Taylor </a:t>
            </a:r>
            <a:r>
              <a:rPr lang="en-US" sz="2400" dirty="0" smtClean="0"/>
              <a:t>published </a:t>
            </a:r>
            <a:r>
              <a:rPr lang="en-US" sz="2400" i="1" dirty="0"/>
              <a:t>Principles of </a:t>
            </a:r>
            <a:r>
              <a:rPr lang="en-US" sz="2400" i="1" dirty="0" smtClean="0"/>
              <a:t>Scientific Management.</a:t>
            </a:r>
          </a:p>
          <a:p>
            <a:pPr marL="0" indent="0">
              <a:buNone/>
            </a:pPr>
            <a:r>
              <a:rPr lang="en-US" sz="2400" dirty="0" smtClean="0"/>
              <a:t>The theory </a:t>
            </a:r>
            <a:r>
              <a:rPr lang="en-US" sz="2400" dirty="0"/>
              <a:t>of </a:t>
            </a:r>
            <a:r>
              <a:rPr lang="en-US" sz="2400" dirty="0" smtClean="0"/>
              <a:t>scientific </a:t>
            </a:r>
            <a:r>
              <a:rPr lang="en-US" sz="2400" dirty="0"/>
              <a:t>management: </a:t>
            </a:r>
            <a:r>
              <a:rPr lang="en-US" sz="2400" dirty="0" smtClean="0"/>
              <a:t/>
            </a:r>
            <a:br>
              <a:rPr lang="en-US" sz="2400" dirty="0" smtClean="0"/>
            </a:br>
            <a:r>
              <a:rPr lang="en-US" sz="2400" dirty="0" smtClean="0"/>
              <a:t>the </a:t>
            </a:r>
            <a:r>
              <a:rPr lang="en-US" sz="2400" dirty="0"/>
              <a:t>use </a:t>
            </a:r>
            <a:r>
              <a:rPr lang="en-US" sz="2400" dirty="0" smtClean="0"/>
              <a:t>of scientific </a:t>
            </a:r>
            <a:r>
              <a:rPr lang="en-US" sz="2400" dirty="0"/>
              <a:t>methods to define </a:t>
            </a:r>
            <a:r>
              <a:rPr lang="en-US" sz="2400" dirty="0" smtClean="0"/>
              <a:t/>
            </a:r>
            <a:br>
              <a:rPr lang="en-US" sz="2400" dirty="0" smtClean="0"/>
            </a:br>
            <a:r>
              <a:rPr lang="en-US" sz="2400" dirty="0" smtClean="0"/>
              <a:t>the </a:t>
            </a:r>
            <a:r>
              <a:rPr lang="en-US" sz="2400" i="1" dirty="0" smtClean="0"/>
              <a:t>“</a:t>
            </a:r>
            <a:r>
              <a:rPr lang="en-US" sz="2400" i="1" dirty="0"/>
              <a:t>one best way” </a:t>
            </a:r>
            <a:r>
              <a:rPr lang="en-US" sz="2400" dirty="0"/>
              <a:t>for a job to be done</a:t>
            </a:r>
            <a:r>
              <a:rPr lang="en-US" sz="2400" dirty="0" smtClean="0"/>
              <a:t>.</a:t>
            </a:r>
          </a:p>
          <a:p>
            <a:pPr marL="0" indent="0">
              <a:buNone/>
            </a:pPr>
            <a:r>
              <a:rPr lang="en-US" sz="2400" i="1" dirty="0" smtClean="0"/>
              <a:t>“</a:t>
            </a:r>
            <a:r>
              <a:rPr lang="en-US" sz="2400" i="1" dirty="0"/>
              <a:t>father” </a:t>
            </a:r>
            <a:r>
              <a:rPr lang="en-US" sz="2400" dirty="0"/>
              <a:t>of scientific </a:t>
            </a:r>
            <a:r>
              <a:rPr lang="en-US" sz="2400" dirty="0" smtClean="0"/>
              <a:t>management – based </a:t>
            </a:r>
            <a:br>
              <a:rPr lang="en-US" sz="2400" dirty="0" smtClean="0"/>
            </a:br>
            <a:r>
              <a:rPr lang="en-US" sz="2400" dirty="0" smtClean="0"/>
              <a:t>on </a:t>
            </a:r>
            <a:r>
              <a:rPr lang="en-US" sz="2400" dirty="0"/>
              <a:t>his groundbreaking studies of </a:t>
            </a:r>
            <a:r>
              <a:rPr lang="en-US" sz="2400" dirty="0" smtClean="0"/>
              <a:t/>
            </a:r>
            <a:br>
              <a:rPr lang="en-US" sz="2400" dirty="0" smtClean="0"/>
            </a:br>
            <a:r>
              <a:rPr lang="en-US" sz="2400" dirty="0" smtClean="0"/>
              <a:t>manual </a:t>
            </a:r>
            <a:r>
              <a:rPr lang="en-US" sz="2400" dirty="0"/>
              <a:t>work using scientific </a:t>
            </a:r>
            <a:r>
              <a:rPr lang="en-US" sz="2400" dirty="0" smtClean="0"/>
              <a:t>principles.</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10</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85364" y="3256942"/>
            <a:ext cx="2081396" cy="2612152"/>
          </a:xfrm>
          <a:prstGeom prst="rect">
            <a:avLst/>
          </a:prstGeom>
        </p:spPr>
      </p:pic>
    </p:spTree>
    <p:extLst>
      <p:ext uri="{BB962C8B-B14F-4D97-AF65-F5344CB8AC3E}">
        <p14:creationId xmlns:p14="http://schemas.microsoft.com/office/powerpoint/2010/main" val="21923651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3600" b="1" dirty="0"/>
              <a:t>Exhibit MH-2</a:t>
            </a:r>
            <a:br>
              <a:rPr lang="en-US" sz="3600" b="1" dirty="0"/>
            </a:br>
            <a:r>
              <a:rPr lang="en-US" sz="3600" b="1" dirty="0"/>
              <a:t>Taylor’s Scientific </a:t>
            </a:r>
            <a:r>
              <a:rPr lang="en-US" sz="3600" b="1" dirty="0" smtClean="0"/>
              <a:t>Management Principles</a:t>
            </a:r>
            <a:endParaRPr lang="en-US" sz="3600" b="1" dirty="0"/>
          </a:p>
        </p:txBody>
      </p:sp>
      <p:sp>
        <p:nvSpPr>
          <p:cNvPr id="3" name="Content Placeholder 2"/>
          <p:cNvSpPr>
            <a:spLocks noGrp="1"/>
          </p:cNvSpPr>
          <p:nvPr>
            <p:ph idx="1"/>
          </p:nvPr>
        </p:nvSpPr>
        <p:spPr/>
        <p:txBody>
          <a:bodyPr anchor="ctr">
            <a:normAutofit fontScale="92500" lnSpcReduction="10000"/>
          </a:bodyPr>
          <a:lstStyle/>
          <a:p>
            <a:pPr marL="0" indent="0">
              <a:lnSpc>
                <a:spcPct val="100000"/>
              </a:lnSpc>
              <a:buNone/>
            </a:pPr>
            <a:r>
              <a:rPr lang="en-US" sz="2400" dirty="0" smtClean="0"/>
              <a:t>Taylor defined </a:t>
            </a:r>
            <a:r>
              <a:rPr lang="en-US" sz="2400" dirty="0"/>
              <a:t>clear guidelines for </a:t>
            </a:r>
            <a:r>
              <a:rPr lang="en-US" sz="2400" dirty="0" smtClean="0"/>
              <a:t>improving production </a:t>
            </a:r>
            <a:r>
              <a:rPr lang="en-US" sz="2400" dirty="0"/>
              <a:t>efficiency. He argued that these four principles of management </a:t>
            </a:r>
            <a:r>
              <a:rPr lang="en-US" sz="2400" dirty="0" smtClean="0"/>
              <a:t>would </a:t>
            </a:r>
            <a:r>
              <a:rPr lang="en-US" sz="2400" dirty="0"/>
              <a:t>result in prosperity for both workers and managers</a:t>
            </a:r>
            <a:r>
              <a:rPr lang="en-US" sz="2400" dirty="0" smtClean="0"/>
              <a:t>.</a:t>
            </a:r>
            <a:endParaRPr lang="en-US" sz="2400" dirty="0"/>
          </a:p>
          <a:p>
            <a:pPr marL="457200" indent="-457200">
              <a:lnSpc>
                <a:spcPct val="100000"/>
              </a:lnSpc>
              <a:buFont typeface="+mj-lt"/>
              <a:buAutoNum type="arabicPeriod"/>
            </a:pPr>
            <a:r>
              <a:rPr lang="en-US" sz="2100" dirty="0" smtClean="0"/>
              <a:t>Develop </a:t>
            </a:r>
            <a:r>
              <a:rPr lang="en-US" sz="2100" dirty="0"/>
              <a:t>a science for each element of an individual’s work to replace the old rule-of-thumb method.</a:t>
            </a:r>
          </a:p>
          <a:p>
            <a:pPr marL="457200" indent="-457200">
              <a:lnSpc>
                <a:spcPct val="100000"/>
              </a:lnSpc>
              <a:buFont typeface="+mj-lt"/>
              <a:buAutoNum type="arabicPeriod"/>
            </a:pPr>
            <a:r>
              <a:rPr lang="en-US" sz="2100" dirty="0"/>
              <a:t>Scientifically select and then train, teach, and develop the worker.</a:t>
            </a:r>
          </a:p>
          <a:p>
            <a:pPr marL="457200" indent="-457200">
              <a:lnSpc>
                <a:spcPct val="100000"/>
              </a:lnSpc>
              <a:buFont typeface="+mj-lt"/>
              <a:buAutoNum type="arabicPeriod"/>
            </a:pPr>
            <a:r>
              <a:rPr lang="en-US" sz="2100" dirty="0"/>
              <a:t>Heartily cooperate with the workers to ensure that all work is done in accordance with the principles of the science that has been developed.</a:t>
            </a:r>
          </a:p>
          <a:p>
            <a:pPr marL="457200" indent="-457200">
              <a:lnSpc>
                <a:spcPct val="100000"/>
              </a:lnSpc>
              <a:buFont typeface="+mj-lt"/>
              <a:buAutoNum type="arabicPeriod"/>
            </a:pPr>
            <a:r>
              <a:rPr lang="en-US" sz="2100" dirty="0"/>
              <a:t>Divide work and responsibility almost equally between management and workers. Management does all work for which it is better suited than the workers.</a:t>
            </a:r>
          </a:p>
        </p:txBody>
      </p:sp>
      <p:sp>
        <p:nvSpPr>
          <p:cNvPr id="6" name="Slide Number Placeholder 5"/>
          <p:cNvSpPr>
            <a:spLocks noGrp="1"/>
          </p:cNvSpPr>
          <p:nvPr>
            <p:ph type="sldNum" sz="quarter" idx="12"/>
          </p:nvPr>
        </p:nvSpPr>
        <p:spPr/>
        <p:txBody>
          <a:bodyPr/>
          <a:lstStyle/>
          <a:p>
            <a:fld id="{E9EA1111-5A77-4C5B-86B5-3A57E92B1A73}" type="slidenum">
              <a:rPr lang="en-US" smtClean="0"/>
              <a:t>11</a:t>
            </a:fld>
            <a:endParaRPr lang="en-US"/>
          </a:p>
        </p:txBody>
      </p:sp>
      <p:sp>
        <p:nvSpPr>
          <p:cNvPr id="5" name="TextBox 4"/>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3369664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a:t>Scientific Management</a:t>
            </a:r>
          </a:p>
        </p:txBody>
      </p:sp>
      <p:sp>
        <p:nvSpPr>
          <p:cNvPr id="3" name="Content Placeholder 2"/>
          <p:cNvSpPr>
            <a:spLocks noGrp="1"/>
          </p:cNvSpPr>
          <p:nvPr>
            <p:ph idx="1"/>
          </p:nvPr>
        </p:nvSpPr>
        <p:spPr/>
        <p:txBody>
          <a:bodyPr anchor="ctr">
            <a:normAutofit/>
          </a:bodyPr>
          <a:lstStyle/>
          <a:p>
            <a:pPr marL="0" indent="0">
              <a:buNone/>
            </a:pPr>
            <a:r>
              <a:rPr lang="en-US" sz="2400" b="1" dirty="0"/>
              <a:t>Frank </a:t>
            </a:r>
            <a:r>
              <a:rPr lang="en-US" sz="2400" b="1" dirty="0" smtClean="0"/>
              <a:t>and Lillian </a:t>
            </a:r>
            <a:r>
              <a:rPr lang="en-US" sz="2400" b="1" dirty="0"/>
              <a:t>Gilbreth</a:t>
            </a:r>
            <a:r>
              <a:rPr lang="en-US" sz="2400" dirty="0" smtClean="0"/>
              <a:t>, </a:t>
            </a:r>
            <a:r>
              <a:rPr lang="en-US" sz="2400" dirty="0"/>
              <a:t>studied work to eliminate inefficient </a:t>
            </a:r>
            <a:r>
              <a:rPr lang="en-US" sz="2400" dirty="0" smtClean="0"/>
              <a:t>hand-and body motions</a:t>
            </a:r>
            <a:r>
              <a:rPr lang="en-US" sz="2400" dirty="0"/>
              <a:t>. </a:t>
            </a:r>
            <a:endParaRPr lang="en-US" sz="2400" dirty="0" smtClean="0"/>
          </a:p>
          <a:p>
            <a:pPr lvl="1">
              <a:buFont typeface="Arial" panose="020B0604020202020204" pitchFamily="34" charset="0"/>
              <a:buChar char="•"/>
            </a:pPr>
            <a:r>
              <a:rPr lang="en-US" sz="2400" dirty="0" smtClean="0"/>
              <a:t>Invented </a:t>
            </a:r>
            <a:r>
              <a:rPr lang="en-US" sz="2400" dirty="0"/>
              <a:t>a device called a </a:t>
            </a:r>
            <a:r>
              <a:rPr lang="en-US" sz="2400" dirty="0" smtClean="0"/>
              <a:t>micro-chronometer </a:t>
            </a:r>
            <a:r>
              <a:rPr lang="en-US" sz="2400" dirty="0"/>
              <a:t>that recorded </a:t>
            </a:r>
            <a:r>
              <a:rPr lang="en-US" sz="2400" dirty="0" smtClean="0"/>
              <a:t>a worker’s </a:t>
            </a:r>
            <a:r>
              <a:rPr lang="en-US" sz="2400" dirty="0"/>
              <a:t>hand-and-body motions and the amount of time spent doing each motion.</a:t>
            </a:r>
          </a:p>
          <a:p>
            <a:pPr lvl="1">
              <a:buFont typeface="Arial" panose="020B0604020202020204" pitchFamily="34" charset="0"/>
              <a:buChar char="•"/>
            </a:pPr>
            <a:r>
              <a:rPr lang="en-US" sz="2400" dirty="0" smtClean="0"/>
              <a:t>Devised </a:t>
            </a:r>
            <a:r>
              <a:rPr lang="en-US" sz="2400" dirty="0"/>
              <a:t>a classification scheme </a:t>
            </a:r>
            <a:r>
              <a:rPr lang="en-US" sz="2400" dirty="0" smtClean="0"/>
              <a:t/>
            </a:r>
            <a:br>
              <a:rPr lang="en-US" sz="2400" dirty="0" smtClean="0"/>
            </a:br>
            <a:r>
              <a:rPr lang="en-US" sz="2400" dirty="0" smtClean="0"/>
              <a:t>to </a:t>
            </a:r>
            <a:r>
              <a:rPr lang="en-US" sz="2400" dirty="0"/>
              <a:t>label 17 basic hand motions </a:t>
            </a:r>
            <a:r>
              <a:rPr lang="en-US" sz="2400" dirty="0" smtClean="0"/>
              <a:t/>
            </a:r>
            <a:br>
              <a:rPr lang="en-US" sz="2400" dirty="0" smtClean="0"/>
            </a:br>
            <a:r>
              <a:rPr lang="en-US" sz="2400" dirty="0" smtClean="0"/>
              <a:t>(such as </a:t>
            </a:r>
            <a:r>
              <a:rPr lang="en-US" sz="2400" dirty="0"/>
              <a:t>search, grasp, hold</a:t>
            </a:r>
            <a:r>
              <a:rPr lang="en-US" sz="2400" dirty="0" smtClean="0"/>
              <a:t>),</a:t>
            </a:r>
            <a:br>
              <a:rPr lang="en-US" sz="2400" dirty="0" smtClean="0"/>
            </a:br>
            <a:r>
              <a:rPr lang="en-US" sz="2400" dirty="0" smtClean="0"/>
              <a:t>which </a:t>
            </a:r>
            <a:r>
              <a:rPr lang="en-US" sz="2400" dirty="0"/>
              <a:t>they called </a:t>
            </a:r>
            <a:r>
              <a:rPr lang="en-US" sz="2400" b="1" dirty="0" err="1" smtClean="0"/>
              <a:t>therbligs</a:t>
            </a:r>
            <a:r>
              <a:rPr lang="en-US" sz="2400" dirty="0" smtClean="0"/>
              <a:t>.</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12</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9" name="Picture 8"/>
          <p:cNvPicPr>
            <a:picLocks noChangeAspect="1"/>
          </p:cNvPicPr>
          <p:nvPr/>
        </p:nvPicPr>
        <p:blipFill>
          <a:blip r:embed="rId2"/>
          <a:stretch>
            <a:fillRect/>
          </a:stretch>
        </p:blipFill>
        <p:spPr>
          <a:xfrm>
            <a:off x="5431806" y="4219294"/>
            <a:ext cx="2934954" cy="1649800"/>
          </a:xfrm>
          <a:prstGeom prst="rect">
            <a:avLst/>
          </a:prstGeom>
        </p:spPr>
      </p:pic>
    </p:spTree>
    <p:extLst>
      <p:ext uri="{BB962C8B-B14F-4D97-AF65-F5344CB8AC3E}">
        <p14:creationId xmlns:p14="http://schemas.microsoft.com/office/powerpoint/2010/main" val="310510688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a:t>General Administrative Theory</a:t>
            </a:r>
          </a:p>
        </p:txBody>
      </p:sp>
      <p:sp>
        <p:nvSpPr>
          <p:cNvPr id="3" name="Content Placeholder 2"/>
          <p:cNvSpPr>
            <a:spLocks noGrp="1"/>
          </p:cNvSpPr>
          <p:nvPr>
            <p:ph idx="1"/>
          </p:nvPr>
        </p:nvSpPr>
        <p:spPr/>
        <p:txBody>
          <a:bodyPr anchor="ctr">
            <a:normAutofit lnSpcReduction="10000"/>
          </a:bodyPr>
          <a:lstStyle/>
          <a:p>
            <a:pPr marL="0" indent="0">
              <a:buNone/>
            </a:pPr>
            <a:r>
              <a:rPr lang="en-US" sz="2400" dirty="0"/>
              <a:t>General administrative theory focused more on what managers do and </a:t>
            </a:r>
            <a:r>
              <a:rPr lang="en-US" sz="2400" dirty="0" smtClean="0"/>
              <a:t>what constituted </a:t>
            </a:r>
            <a:r>
              <a:rPr lang="en-US" sz="2400" dirty="0"/>
              <a:t>good management </a:t>
            </a:r>
            <a:r>
              <a:rPr lang="en-US" sz="2400" dirty="0" smtClean="0"/>
              <a:t>practice.</a:t>
            </a:r>
          </a:p>
          <a:p>
            <a:pPr marL="0" indent="0">
              <a:buNone/>
            </a:pPr>
            <a:r>
              <a:rPr lang="en-US" sz="2400" b="1" dirty="0" smtClean="0"/>
              <a:t>Henri </a:t>
            </a:r>
            <a:r>
              <a:rPr lang="en-US" sz="2400" b="1" dirty="0" err="1" smtClean="0"/>
              <a:t>Fayol</a:t>
            </a:r>
            <a:r>
              <a:rPr lang="en-US" sz="2400" b="1" dirty="0" smtClean="0"/>
              <a:t> </a:t>
            </a:r>
            <a:r>
              <a:rPr lang="en-US" sz="2400" dirty="0" smtClean="0"/>
              <a:t>believed that </a:t>
            </a:r>
            <a:r>
              <a:rPr lang="en-US" sz="2400" dirty="0"/>
              <a:t>management was </a:t>
            </a:r>
            <a:r>
              <a:rPr lang="en-US" sz="2400" dirty="0" smtClean="0"/>
              <a:t/>
            </a:r>
            <a:br>
              <a:rPr lang="en-US" sz="2400" dirty="0" smtClean="0"/>
            </a:br>
            <a:r>
              <a:rPr lang="en-US" sz="2400" dirty="0" smtClean="0"/>
              <a:t>an </a:t>
            </a:r>
            <a:r>
              <a:rPr lang="en-US" sz="2400" dirty="0"/>
              <a:t>activity common to all business </a:t>
            </a:r>
            <a:r>
              <a:rPr lang="en-US" sz="2400" dirty="0" smtClean="0"/>
              <a:t/>
            </a:r>
            <a:br>
              <a:rPr lang="en-US" sz="2400" dirty="0" smtClean="0"/>
            </a:br>
            <a:r>
              <a:rPr lang="en-US" sz="2400" dirty="0" smtClean="0"/>
              <a:t>endeavors</a:t>
            </a:r>
            <a:r>
              <a:rPr lang="en-US" sz="2400" dirty="0"/>
              <a:t>, government, </a:t>
            </a:r>
            <a:r>
              <a:rPr lang="en-US" sz="2400" dirty="0" smtClean="0"/>
              <a:t>and even </a:t>
            </a:r>
            <a:r>
              <a:rPr lang="en-US" sz="2400" dirty="0"/>
              <a:t>the </a:t>
            </a:r>
            <a:r>
              <a:rPr lang="en-US" sz="2400" dirty="0" smtClean="0"/>
              <a:t/>
            </a:r>
            <a:br>
              <a:rPr lang="en-US" sz="2400" dirty="0" smtClean="0"/>
            </a:br>
            <a:r>
              <a:rPr lang="en-US" sz="2400" dirty="0" smtClean="0"/>
              <a:t>home.</a:t>
            </a:r>
          </a:p>
          <a:p>
            <a:pPr marL="0" indent="0">
              <a:buNone/>
            </a:pPr>
            <a:r>
              <a:rPr lang="en-US" sz="2400" dirty="0" smtClean="0"/>
              <a:t>This</a:t>
            </a:r>
            <a:r>
              <a:rPr lang="en-US" sz="2400" dirty="0" smtClean="0"/>
              <a:t> </a:t>
            </a:r>
            <a:r>
              <a:rPr lang="en-US" sz="2400" dirty="0" smtClean="0"/>
              <a:t>led </a:t>
            </a:r>
            <a:r>
              <a:rPr lang="en-US" sz="2400" dirty="0"/>
              <a:t>him to develop </a:t>
            </a:r>
            <a:r>
              <a:rPr lang="en-US" sz="2400" b="1" dirty="0"/>
              <a:t>14 </a:t>
            </a:r>
            <a:r>
              <a:rPr lang="en-US" sz="2400" b="1" dirty="0" smtClean="0"/>
              <a:t>Principles of </a:t>
            </a:r>
            <a:br>
              <a:rPr lang="en-US" sz="2400" b="1" dirty="0" smtClean="0"/>
            </a:br>
            <a:r>
              <a:rPr lang="en-US" sz="2400" b="1" dirty="0" smtClean="0"/>
              <a:t>Management</a:t>
            </a:r>
            <a:r>
              <a:rPr lang="en-US" sz="2400" dirty="0" smtClean="0"/>
              <a:t>—fundamental rules </a:t>
            </a:r>
            <a:r>
              <a:rPr lang="en-US" sz="2400" dirty="0"/>
              <a:t>of </a:t>
            </a:r>
            <a:r>
              <a:rPr lang="en-US" sz="2400" dirty="0" smtClean="0"/>
              <a:t/>
            </a:r>
            <a:br>
              <a:rPr lang="en-US" sz="2400" dirty="0" smtClean="0"/>
            </a:br>
            <a:r>
              <a:rPr lang="en-US" sz="2400" dirty="0" smtClean="0"/>
              <a:t>management </a:t>
            </a:r>
            <a:r>
              <a:rPr lang="en-US" sz="2400" dirty="0"/>
              <a:t>that could be applied to </a:t>
            </a:r>
            <a:r>
              <a:rPr lang="en-US" sz="2400" dirty="0" smtClean="0"/>
              <a:t/>
            </a:r>
            <a:br>
              <a:rPr lang="en-US" sz="2400" dirty="0" smtClean="0"/>
            </a:br>
            <a:r>
              <a:rPr lang="en-US" sz="2400" dirty="0" smtClean="0"/>
              <a:t>all </a:t>
            </a:r>
            <a:r>
              <a:rPr lang="en-US" sz="2400" dirty="0"/>
              <a:t>organizational situations and </a:t>
            </a:r>
            <a:r>
              <a:rPr lang="en-US" sz="2400" dirty="0" smtClean="0"/>
              <a:t>taught </a:t>
            </a:r>
            <a:br>
              <a:rPr lang="en-US" sz="2400" dirty="0" smtClean="0"/>
            </a:br>
            <a:r>
              <a:rPr lang="en-US" sz="2400" dirty="0" smtClean="0"/>
              <a:t>in </a:t>
            </a:r>
            <a:r>
              <a:rPr lang="en-US" sz="2400" dirty="0"/>
              <a:t>schools.</a:t>
            </a:r>
          </a:p>
        </p:txBody>
      </p:sp>
      <p:sp>
        <p:nvSpPr>
          <p:cNvPr id="7" name="Slide Number Placeholder 6"/>
          <p:cNvSpPr>
            <a:spLocks noGrp="1"/>
          </p:cNvSpPr>
          <p:nvPr>
            <p:ph type="sldNum" sz="quarter" idx="12"/>
          </p:nvPr>
        </p:nvSpPr>
        <p:spPr/>
        <p:txBody>
          <a:bodyPr/>
          <a:lstStyle/>
          <a:p>
            <a:fld id="{E9EA1111-5A77-4C5B-86B5-3A57E92B1A73}" type="slidenum">
              <a:rPr lang="en-US" smtClean="0"/>
              <a:t>13</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4" name="Picture 3"/>
          <p:cNvPicPr>
            <a:picLocks noChangeAspect="1"/>
          </p:cNvPicPr>
          <p:nvPr/>
        </p:nvPicPr>
        <p:blipFill>
          <a:blip r:embed="rId2"/>
          <a:stretch>
            <a:fillRect/>
          </a:stretch>
        </p:blipFill>
        <p:spPr>
          <a:xfrm>
            <a:off x="6295310" y="3033981"/>
            <a:ext cx="1937635" cy="2441420"/>
          </a:xfrm>
          <a:prstGeom prst="rect">
            <a:avLst/>
          </a:prstGeom>
        </p:spPr>
      </p:pic>
    </p:spTree>
    <p:extLst>
      <p:ext uri="{BB962C8B-B14F-4D97-AF65-F5344CB8AC3E}">
        <p14:creationId xmlns:p14="http://schemas.microsoft.com/office/powerpoint/2010/main" val="338238072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sz="4000" b="1" dirty="0"/>
              <a:t>Exhibit MH-3 </a:t>
            </a:r>
            <a:br>
              <a:rPr lang="en-US" sz="4000" b="1" dirty="0"/>
            </a:br>
            <a:r>
              <a:rPr lang="en-US" sz="4000" b="1" dirty="0" err="1"/>
              <a:t>Fayol’s</a:t>
            </a:r>
            <a:r>
              <a:rPr lang="en-US" sz="4000" b="1" dirty="0"/>
              <a:t> 14 Principles of Management </a:t>
            </a:r>
          </a:p>
        </p:txBody>
      </p:sp>
      <p:sp>
        <p:nvSpPr>
          <p:cNvPr id="3" name="Content Placeholder 2"/>
          <p:cNvSpPr>
            <a:spLocks noGrp="1"/>
          </p:cNvSpPr>
          <p:nvPr>
            <p:ph idx="1"/>
          </p:nvPr>
        </p:nvSpPr>
        <p:spPr/>
        <p:txBody>
          <a:bodyPr anchor="ctr">
            <a:normAutofit fontScale="77500" lnSpcReduction="20000"/>
          </a:bodyPr>
          <a:lstStyle/>
          <a:p>
            <a:pPr marL="457200" indent="-457200">
              <a:buFont typeface="+mj-lt"/>
              <a:buAutoNum type="arabicPeriod"/>
            </a:pPr>
            <a:r>
              <a:rPr lang="en-US" sz="2400" b="1" dirty="0"/>
              <a:t>Division of </a:t>
            </a:r>
            <a:r>
              <a:rPr lang="en-US" sz="2400" b="1" dirty="0" smtClean="0"/>
              <a:t>work</a:t>
            </a:r>
            <a:r>
              <a:rPr lang="en-US" sz="2400" dirty="0" smtClean="0"/>
              <a:t>: </a:t>
            </a:r>
            <a:r>
              <a:rPr lang="en-US" sz="2400" dirty="0"/>
              <a:t>Specialization increases output by making employees more efficient.</a:t>
            </a:r>
          </a:p>
          <a:p>
            <a:pPr marL="457200" indent="-457200">
              <a:buFont typeface="+mj-lt"/>
              <a:buAutoNum type="arabicPeriod"/>
            </a:pPr>
            <a:r>
              <a:rPr lang="en-US" sz="2400" b="1" dirty="0" smtClean="0"/>
              <a:t>Authority: </a:t>
            </a:r>
            <a:r>
              <a:rPr lang="en-US" sz="2400" dirty="0"/>
              <a:t>Managers must be able to give orders, and authority gives them this right.</a:t>
            </a:r>
          </a:p>
          <a:p>
            <a:pPr marL="457200" indent="-457200">
              <a:buFont typeface="+mj-lt"/>
              <a:buAutoNum type="arabicPeriod"/>
            </a:pPr>
            <a:r>
              <a:rPr lang="en-US" sz="2400" b="1" dirty="0" smtClean="0"/>
              <a:t>Discipline</a:t>
            </a:r>
            <a:r>
              <a:rPr lang="en-US" sz="2400" dirty="0" smtClean="0"/>
              <a:t>: Employees </a:t>
            </a:r>
            <a:r>
              <a:rPr lang="en-US" sz="2400" dirty="0"/>
              <a:t>must obey and respect the rules that govern the organization.</a:t>
            </a:r>
          </a:p>
          <a:p>
            <a:pPr marL="457200" indent="-457200">
              <a:buFont typeface="+mj-lt"/>
              <a:buAutoNum type="arabicPeriod"/>
            </a:pPr>
            <a:r>
              <a:rPr lang="en-US" sz="2400" b="1" dirty="0"/>
              <a:t>Unity of </a:t>
            </a:r>
            <a:r>
              <a:rPr lang="en-US" sz="2400" b="1" dirty="0" smtClean="0"/>
              <a:t>command:</a:t>
            </a:r>
            <a:r>
              <a:rPr lang="en-US" sz="2400" dirty="0" smtClean="0"/>
              <a:t> </a:t>
            </a:r>
            <a:r>
              <a:rPr lang="en-US" sz="2400" dirty="0"/>
              <a:t>Every employee should receive orders from only one superior.</a:t>
            </a:r>
          </a:p>
          <a:p>
            <a:pPr marL="457200" indent="-457200">
              <a:buFont typeface="+mj-lt"/>
              <a:buAutoNum type="arabicPeriod"/>
            </a:pPr>
            <a:r>
              <a:rPr lang="en-US" sz="2400" b="1" dirty="0"/>
              <a:t>Unity of </a:t>
            </a:r>
            <a:r>
              <a:rPr lang="en-US" sz="2400" b="1" dirty="0" smtClean="0"/>
              <a:t>direction</a:t>
            </a:r>
            <a:r>
              <a:rPr lang="en-US" sz="2400" dirty="0" smtClean="0"/>
              <a:t>: The </a:t>
            </a:r>
            <a:r>
              <a:rPr lang="en-US" sz="2400" dirty="0"/>
              <a:t>organization should have a single plan of action to guide managers and workers.</a:t>
            </a:r>
          </a:p>
          <a:p>
            <a:pPr marL="457200" indent="-457200">
              <a:buFont typeface="+mj-lt"/>
              <a:buAutoNum type="arabicPeriod"/>
            </a:pPr>
            <a:r>
              <a:rPr lang="en-US" sz="2400" b="1" dirty="0" smtClean="0"/>
              <a:t>Subordination of individual interests to the general interest:</a:t>
            </a:r>
            <a:r>
              <a:rPr lang="en-US" sz="2400" dirty="0" smtClean="0"/>
              <a:t> </a:t>
            </a:r>
            <a:r>
              <a:rPr lang="en-US" sz="2400" dirty="0"/>
              <a:t>The interests of any one employee or group of </a:t>
            </a:r>
            <a:r>
              <a:rPr lang="en-US" sz="2400" dirty="0" smtClean="0"/>
              <a:t>employees </a:t>
            </a:r>
            <a:r>
              <a:rPr lang="en-US" sz="2400" dirty="0"/>
              <a:t>should not take precedence over the interests of the organization as a whole.</a:t>
            </a:r>
          </a:p>
          <a:p>
            <a:pPr marL="457200" indent="-457200">
              <a:buFont typeface="+mj-lt"/>
              <a:buAutoNum type="arabicPeriod"/>
            </a:pPr>
            <a:r>
              <a:rPr lang="en-US" sz="2400" b="1" dirty="0" smtClean="0"/>
              <a:t>Remuneration</a:t>
            </a:r>
            <a:r>
              <a:rPr lang="en-US" sz="2400" dirty="0" smtClean="0"/>
              <a:t>: Workers </a:t>
            </a:r>
            <a:r>
              <a:rPr lang="en-US" sz="2400" dirty="0"/>
              <a:t>must be paid a fair wage for their services.</a:t>
            </a:r>
          </a:p>
        </p:txBody>
      </p:sp>
      <p:sp>
        <p:nvSpPr>
          <p:cNvPr id="7" name="Slide Number Placeholder 6"/>
          <p:cNvSpPr>
            <a:spLocks noGrp="1"/>
          </p:cNvSpPr>
          <p:nvPr>
            <p:ph type="sldNum" sz="quarter" idx="12"/>
          </p:nvPr>
        </p:nvSpPr>
        <p:spPr/>
        <p:txBody>
          <a:bodyPr/>
          <a:lstStyle/>
          <a:p>
            <a:fld id="{E9EA1111-5A77-4C5B-86B5-3A57E92B1A73}" type="slidenum">
              <a:rPr lang="en-US" smtClean="0"/>
              <a:t>14</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00207518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sz="4000" b="1" dirty="0"/>
              <a:t>Exhibit MH-3 </a:t>
            </a:r>
            <a:br>
              <a:rPr lang="en-US" sz="4000" b="1" dirty="0"/>
            </a:br>
            <a:r>
              <a:rPr lang="en-US" sz="4000" b="1" dirty="0" err="1"/>
              <a:t>Fayol’s</a:t>
            </a:r>
            <a:r>
              <a:rPr lang="en-US" sz="4000" b="1" dirty="0"/>
              <a:t> 14 Principles of Management </a:t>
            </a:r>
          </a:p>
        </p:txBody>
      </p:sp>
      <p:sp>
        <p:nvSpPr>
          <p:cNvPr id="3" name="Content Placeholder 2"/>
          <p:cNvSpPr>
            <a:spLocks noGrp="1"/>
          </p:cNvSpPr>
          <p:nvPr>
            <p:ph idx="1"/>
          </p:nvPr>
        </p:nvSpPr>
        <p:spPr/>
        <p:txBody>
          <a:bodyPr anchor="ctr">
            <a:normAutofit fontScale="77500" lnSpcReduction="20000"/>
          </a:bodyPr>
          <a:lstStyle/>
          <a:p>
            <a:pPr marL="429768" indent="-429768">
              <a:buFont typeface="+mj-lt"/>
              <a:buAutoNum type="arabicPeriod" startAt="8"/>
            </a:pPr>
            <a:r>
              <a:rPr lang="en-US" sz="2400" b="1" dirty="0"/>
              <a:t>Centralization. </a:t>
            </a:r>
            <a:r>
              <a:rPr lang="en-US" sz="2400" dirty="0"/>
              <a:t>This term refers to the degree to which subordinates are involved in decision making.</a:t>
            </a:r>
          </a:p>
          <a:p>
            <a:pPr marL="429768" indent="-429768">
              <a:buFont typeface="+mj-lt"/>
              <a:buAutoNum type="arabicPeriod" startAt="8"/>
            </a:pPr>
            <a:r>
              <a:rPr lang="en-US" sz="2400" b="1" dirty="0"/>
              <a:t>Scalar chain. </a:t>
            </a:r>
            <a:r>
              <a:rPr lang="en-US" sz="2400" dirty="0"/>
              <a:t>The line of authority from top management to the lowest ranks is the scalar chain.</a:t>
            </a:r>
          </a:p>
          <a:p>
            <a:pPr marL="429768" indent="-429768">
              <a:buFont typeface="+mj-lt"/>
              <a:buAutoNum type="arabicPeriod" startAt="8"/>
            </a:pPr>
            <a:r>
              <a:rPr lang="en-US" sz="2400" b="1" dirty="0"/>
              <a:t>Order. </a:t>
            </a:r>
            <a:r>
              <a:rPr lang="en-US" sz="2400" dirty="0"/>
              <a:t>People and materials should be in the right place at the right time.</a:t>
            </a:r>
          </a:p>
          <a:p>
            <a:pPr marL="429768" indent="-429768">
              <a:buFont typeface="+mj-lt"/>
              <a:buAutoNum type="arabicPeriod" startAt="8"/>
            </a:pPr>
            <a:r>
              <a:rPr lang="en-US" sz="2400" b="1" dirty="0"/>
              <a:t>Equity. </a:t>
            </a:r>
            <a:r>
              <a:rPr lang="en-US" sz="2400" dirty="0"/>
              <a:t>Managers should be kind and fair to their subordinates.</a:t>
            </a:r>
          </a:p>
          <a:p>
            <a:pPr marL="429768" indent="-429768">
              <a:buFont typeface="+mj-lt"/>
              <a:buAutoNum type="arabicPeriod" startAt="8"/>
            </a:pPr>
            <a:r>
              <a:rPr lang="en-US" sz="2400" b="1" dirty="0"/>
              <a:t>Stability of tenure of personnel. </a:t>
            </a:r>
            <a:r>
              <a:rPr lang="en-US" sz="2400" dirty="0"/>
              <a:t>Management should provide orderly personnel planning and ensure that replacements are available to fill vacancies.</a:t>
            </a:r>
          </a:p>
          <a:p>
            <a:pPr marL="429768" indent="-429768">
              <a:buFont typeface="+mj-lt"/>
              <a:buAutoNum type="arabicPeriod" startAt="8"/>
            </a:pPr>
            <a:r>
              <a:rPr lang="en-US" sz="2400" b="1" dirty="0"/>
              <a:t>Initiative. </a:t>
            </a:r>
            <a:r>
              <a:rPr lang="en-US" sz="2400" dirty="0"/>
              <a:t>Employees allowed to originate and carry out plans will exert high levels of effort.</a:t>
            </a:r>
          </a:p>
          <a:p>
            <a:pPr marL="429768" indent="-429768">
              <a:buFont typeface="+mj-lt"/>
              <a:buAutoNum type="arabicPeriod" startAt="8"/>
            </a:pPr>
            <a:r>
              <a:rPr lang="en-US" sz="2400" b="1" dirty="0"/>
              <a:t>Esprit de corps. </a:t>
            </a:r>
            <a:r>
              <a:rPr lang="en-US" sz="2400" dirty="0"/>
              <a:t>Promoting team spirit will build harmony and unity within the organization.</a:t>
            </a:r>
          </a:p>
        </p:txBody>
      </p:sp>
      <p:sp>
        <p:nvSpPr>
          <p:cNvPr id="7" name="Slide Number Placeholder 6"/>
          <p:cNvSpPr>
            <a:spLocks noGrp="1"/>
          </p:cNvSpPr>
          <p:nvPr>
            <p:ph type="sldNum" sz="quarter" idx="12"/>
          </p:nvPr>
        </p:nvSpPr>
        <p:spPr/>
        <p:txBody>
          <a:bodyPr/>
          <a:lstStyle/>
          <a:p>
            <a:fld id="{E9EA1111-5A77-4C5B-86B5-3A57E92B1A73}" type="slidenum">
              <a:rPr lang="en-US" smtClean="0"/>
              <a:t>15</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757918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a:t>General Administrative Theory</a:t>
            </a:r>
          </a:p>
        </p:txBody>
      </p:sp>
      <p:sp>
        <p:nvSpPr>
          <p:cNvPr id="3" name="Content Placeholder 2"/>
          <p:cNvSpPr>
            <a:spLocks noGrp="1"/>
          </p:cNvSpPr>
          <p:nvPr>
            <p:ph idx="1"/>
          </p:nvPr>
        </p:nvSpPr>
        <p:spPr/>
        <p:txBody>
          <a:bodyPr anchor="ctr">
            <a:normAutofit/>
          </a:bodyPr>
          <a:lstStyle/>
          <a:p>
            <a:pPr marL="0" indent="0">
              <a:buNone/>
            </a:pPr>
            <a:r>
              <a:rPr lang="en-US" sz="2400" b="1" dirty="0"/>
              <a:t>Max Weber </a:t>
            </a:r>
            <a:r>
              <a:rPr lang="en-US" sz="2400" dirty="0" smtClean="0"/>
              <a:t>was </a:t>
            </a:r>
            <a:r>
              <a:rPr lang="en-US" sz="2400" dirty="0"/>
              <a:t>a German sociologist who studied organizations.</a:t>
            </a:r>
          </a:p>
          <a:p>
            <a:pPr marL="0" indent="0">
              <a:buNone/>
            </a:pPr>
            <a:r>
              <a:rPr lang="en-US" sz="2400" dirty="0" smtClean="0"/>
              <a:t>He </a:t>
            </a:r>
            <a:r>
              <a:rPr lang="en-US" sz="2400" dirty="0"/>
              <a:t>developed a theory of authority structures </a:t>
            </a:r>
            <a:r>
              <a:rPr lang="en-US" sz="2400" dirty="0" smtClean="0"/>
              <a:t>and relations </a:t>
            </a:r>
            <a:r>
              <a:rPr lang="en-US" sz="2400" dirty="0"/>
              <a:t>based on an ideal type of organization he </a:t>
            </a:r>
            <a:r>
              <a:rPr lang="en-US" sz="2400" dirty="0" smtClean="0"/>
              <a:t/>
            </a:r>
            <a:br>
              <a:rPr lang="en-US" sz="2400" dirty="0" smtClean="0"/>
            </a:br>
            <a:r>
              <a:rPr lang="en-US" sz="2400" dirty="0" smtClean="0"/>
              <a:t>called </a:t>
            </a:r>
            <a:r>
              <a:rPr lang="en-US" sz="2400" dirty="0"/>
              <a:t>a </a:t>
            </a:r>
            <a:r>
              <a:rPr lang="en-US" sz="2400" b="1" dirty="0" smtClean="0"/>
              <a:t>bureaucracy </a:t>
            </a:r>
            <a:r>
              <a:rPr lang="en-US" sz="2400" dirty="0" smtClean="0"/>
              <a:t>– a </a:t>
            </a:r>
            <a:r>
              <a:rPr lang="en-US" sz="2400" dirty="0"/>
              <a:t>form </a:t>
            </a:r>
            <a:r>
              <a:rPr lang="en-US" sz="2400" dirty="0" smtClean="0"/>
              <a:t>of </a:t>
            </a:r>
            <a:br>
              <a:rPr lang="en-US" sz="2400" dirty="0" smtClean="0"/>
            </a:br>
            <a:r>
              <a:rPr lang="en-US" sz="2400" dirty="0" smtClean="0"/>
              <a:t>organization </a:t>
            </a:r>
            <a:r>
              <a:rPr lang="en-US" sz="2400" dirty="0"/>
              <a:t>characterized </a:t>
            </a:r>
            <a:r>
              <a:rPr lang="en-US" sz="2400" dirty="0" smtClean="0"/>
              <a:t>by:</a:t>
            </a:r>
          </a:p>
          <a:p>
            <a:pPr lvl="1">
              <a:buFont typeface="Arial" panose="020B0604020202020204" pitchFamily="34" charset="0"/>
              <a:buChar char="•"/>
            </a:pPr>
            <a:r>
              <a:rPr lang="en-US" sz="2400" dirty="0" smtClean="0"/>
              <a:t>division </a:t>
            </a:r>
            <a:r>
              <a:rPr lang="en-US" sz="2400" dirty="0"/>
              <a:t>of </a:t>
            </a:r>
            <a:r>
              <a:rPr lang="en-US" sz="2400" dirty="0" smtClean="0"/>
              <a:t>labor</a:t>
            </a:r>
          </a:p>
          <a:p>
            <a:pPr lvl="1">
              <a:buFont typeface="Arial" panose="020B0604020202020204" pitchFamily="34" charset="0"/>
              <a:buChar char="•"/>
            </a:pPr>
            <a:r>
              <a:rPr lang="en-US" sz="2400" dirty="0" smtClean="0"/>
              <a:t>a </a:t>
            </a:r>
            <a:r>
              <a:rPr lang="en-US" sz="2400" dirty="0"/>
              <a:t>clearly defined </a:t>
            </a:r>
            <a:r>
              <a:rPr lang="en-US" sz="2400" dirty="0" smtClean="0"/>
              <a:t>hierarchy</a:t>
            </a:r>
          </a:p>
          <a:p>
            <a:pPr lvl="1">
              <a:buFont typeface="Arial" panose="020B0604020202020204" pitchFamily="34" charset="0"/>
              <a:buChar char="•"/>
            </a:pPr>
            <a:r>
              <a:rPr lang="en-US" sz="2400" dirty="0" smtClean="0"/>
              <a:t>detailed rules </a:t>
            </a:r>
            <a:r>
              <a:rPr lang="en-US" sz="2400" dirty="0"/>
              <a:t>and </a:t>
            </a:r>
            <a:r>
              <a:rPr lang="en-US" sz="2400" dirty="0" smtClean="0"/>
              <a:t>regulations</a:t>
            </a:r>
          </a:p>
          <a:p>
            <a:pPr lvl="1">
              <a:buFont typeface="Arial" panose="020B0604020202020204" pitchFamily="34" charset="0"/>
              <a:buChar char="•"/>
            </a:pPr>
            <a:r>
              <a:rPr lang="en-US" sz="2400" dirty="0" smtClean="0"/>
              <a:t>and </a:t>
            </a:r>
            <a:r>
              <a:rPr lang="en-US" sz="2400" dirty="0"/>
              <a:t>impersonal </a:t>
            </a:r>
            <a:r>
              <a:rPr lang="en-US" sz="2400" dirty="0" smtClean="0"/>
              <a:t>relationships</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16</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5" name="Picture 4"/>
          <p:cNvPicPr>
            <a:picLocks noChangeAspect="1"/>
          </p:cNvPicPr>
          <p:nvPr/>
        </p:nvPicPr>
        <p:blipFill>
          <a:blip r:embed="rId2"/>
          <a:stretch>
            <a:fillRect/>
          </a:stretch>
        </p:blipFill>
        <p:spPr>
          <a:xfrm>
            <a:off x="6222380" y="3295023"/>
            <a:ext cx="1884544" cy="2574071"/>
          </a:xfrm>
          <a:prstGeom prst="rect">
            <a:avLst/>
          </a:prstGeom>
        </p:spPr>
      </p:pic>
    </p:spTree>
    <p:extLst>
      <p:ext uri="{BB962C8B-B14F-4D97-AF65-F5344CB8AC3E}">
        <p14:creationId xmlns:p14="http://schemas.microsoft.com/office/powerpoint/2010/main" val="11343917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100000"/>
              </a:lnSpc>
            </a:pPr>
            <a:r>
              <a:rPr lang="en-US" sz="3600" b="1" dirty="0"/>
              <a:t>Exhibit MH-4</a:t>
            </a:r>
            <a:br>
              <a:rPr lang="en-US" sz="3600" b="1" dirty="0"/>
            </a:br>
            <a:r>
              <a:rPr lang="en-US" sz="3600" b="1" dirty="0"/>
              <a:t>Characteristics of Weber’s Bureaucracy</a:t>
            </a:r>
          </a:p>
        </p:txBody>
      </p:sp>
      <p:sp>
        <p:nvSpPr>
          <p:cNvPr id="7" name="Slide Number Placeholder 6"/>
          <p:cNvSpPr>
            <a:spLocks noGrp="1"/>
          </p:cNvSpPr>
          <p:nvPr>
            <p:ph type="sldNum" sz="quarter" idx="12"/>
          </p:nvPr>
        </p:nvSpPr>
        <p:spPr/>
        <p:txBody>
          <a:bodyPr/>
          <a:lstStyle/>
          <a:p>
            <a:fld id="{E9EA1111-5A77-4C5B-86B5-3A57E92B1A73}" type="slidenum">
              <a:rPr lang="en-US" smtClean="0"/>
              <a:t>17</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8" name="Picture 7" descr="Text boxes describe six characteristics a bureaucracy should have, according to Weber. Division of labor: jobs broken down into simple, routine, and well-defined tasks. Authority hierarchy: positions organized in a hierarchy with a clear chain of command. Formal selection: people selected for jobs based on technical qualifications. Formal rules and regulations: system of written rules and standard operating procedures. Impersonality: uniform application of rules and controls, not according to personalities. Career orientation: managers are career professionals, not owners of units they manag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3249" y="1993086"/>
            <a:ext cx="7115364" cy="4210975"/>
          </a:xfrm>
          <a:prstGeom prst="rect">
            <a:avLst/>
          </a:prstGeom>
        </p:spPr>
      </p:pic>
    </p:spTree>
    <p:extLst>
      <p:ext uri="{BB962C8B-B14F-4D97-AF65-F5344CB8AC3E}">
        <p14:creationId xmlns:p14="http://schemas.microsoft.com/office/powerpoint/2010/main" val="7134416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8800" b="1" dirty="0"/>
              <a:t>Behavioral Approach</a:t>
            </a:r>
            <a:endParaRPr lang="en-US" sz="8800" dirty="0"/>
          </a:p>
        </p:txBody>
      </p:sp>
      <p:sp>
        <p:nvSpPr>
          <p:cNvPr id="3" name="Text Placeholder 2"/>
          <p:cNvSpPr>
            <a:spLocks noGrp="1"/>
          </p:cNvSpPr>
          <p:nvPr>
            <p:ph type="body" idx="1"/>
          </p:nvPr>
        </p:nvSpPr>
        <p:spPr/>
        <p:txBody>
          <a:bodyPr>
            <a:noAutofit/>
          </a:bodyPr>
          <a:lstStyle/>
          <a:p>
            <a:r>
              <a:rPr lang="en-US" sz="5400" b="1" i="1" dirty="0" smtClean="0"/>
              <a:t>Late </a:t>
            </a:r>
            <a:r>
              <a:rPr lang="en-US" sz="5400" b="1" i="1" dirty="0"/>
              <a:t>1700s – 1950s</a:t>
            </a:r>
            <a:endParaRPr lang="en-US" sz="5400" b="1" i="1" dirty="0"/>
          </a:p>
        </p:txBody>
      </p:sp>
      <p:sp>
        <p:nvSpPr>
          <p:cNvPr id="4" name="Slide Number Placeholder 3"/>
          <p:cNvSpPr>
            <a:spLocks noGrp="1"/>
          </p:cNvSpPr>
          <p:nvPr>
            <p:ph type="sldNum" sz="quarter" idx="12"/>
          </p:nvPr>
        </p:nvSpPr>
        <p:spPr/>
        <p:txBody>
          <a:bodyPr/>
          <a:lstStyle/>
          <a:p>
            <a:fld id="{E9EA1111-5A77-4C5B-86B5-3A57E92B1A73}" type="slidenum">
              <a:rPr lang="en-US" smtClean="0"/>
              <a:t>18</a:t>
            </a:fld>
            <a:endParaRPr lang="en-US"/>
          </a:p>
        </p:txBody>
      </p:sp>
    </p:spTree>
    <p:extLst>
      <p:ext uri="{BB962C8B-B14F-4D97-AF65-F5344CB8AC3E}">
        <p14:creationId xmlns:p14="http://schemas.microsoft.com/office/powerpoint/2010/main" val="273772347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smtClean="0"/>
              <a:t>Organizational Behavior (OB)</a:t>
            </a:r>
            <a:endParaRPr lang="en-US" b="1" dirty="0"/>
          </a:p>
        </p:txBody>
      </p:sp>
      <p:sp>
        <p:nvSpPr>
          <p:cNvPr id="3" name="Content Placeholder 2"/>
          <p:cNvSpPr>
            <a:spLocks noGrp="1"/>
          </p:cNvSpPr>
          <p:nvPr>
            <p:ph idx="1"/>
          </p:nvPr>
        </p:nvSpPr>
        <p:spPr>
          <a:xfrm>
            <a:off x="822959" y="1946095"/>
            <a:ext cx="7543801" cy="4023360"/>
          </a:xfrm>
        </p:spPr>
        <p:txBody>
          <a:bodyPr anchor="ctr">
            <a:noAutofit/>
          </a:bodyPr>
          <a:lstStyle/>
          <a:p>
            <a:pPr marL="0" indent="0">
              <a:lnSpc>
                <a:spcPct val="120000"/>
              </a:lnSpc>
              <a:buNone/>
            </a:pPr>
            <a:r>
              <a:rPr lang="en-US" dirty="0"/>
              <a:t>The field of study that researches the actions (behavior) of people at work is </a:t>
            </a:r>
            <a:r>
              <a:rPr lang="en-US" dirty="0" smtClean="0"/>
              <a:t>called organizational </a:t>
            </a:r>
            <a:r>
              <a:rPr lang="en-US" dirty="0"/>
              <a:t>behavior (OB). </a:t>
            </a:r>
            <a:endParaRPr lang="en-US" dirty="0" smtClean="0"/>
          </a:p>
          <a:p>
            <a:pPr marL="0" indent="0">
              <a:lnSpc>
                <a:spcPct val="120000"/>
              </a:lnSpc>
              <a:buNone/>
            </a:pPr>
            <a:r>
              <a:rPr lang="en-US" dirty="0" smtClean="0"/>
              <a:t>Much </a:t>
            </a:r>
            <a:r>
              <a:rPr lang="en-US" dirty="0"/>
              <a:t>of what managers do today when </a:t>
            </a:r>
            <a:r>
              <a:rPr lang="en-US" dirty="0" smtClean="0"/>
              <a:t>managing people— </a:t>
            </a:r>
            <a:r>
              <a:rPr lang="en-US" i="1" dirty="0" smtClean="0"/>
              <a:t>motivating</a:t>
            </a:r>
            <a:r>
              <a:rPr lang="en-US" i="1" dirty="0"/>
              <a:t>, leading, building trust, working with a team, managing conflict</a:t>
            </a:r>
            <a:r>
              <a:rPr lang="en-US" dirty="0" smtClean="0"/>
              <a:t>, and </a:t>
            </a:r>
            <a:r>
              <a:rPr lang="en-US" dirty="0"/>
              <a:t>so forth—has come out of OB research</a:t>
            </a:r>
            <a:r>
              <a:rPr lang="en-US" dirty="0" smtClean="0"/>
              <a:t>.</a:t>
            </a:r>
          </a:p>
          <a:p>
            <a:pPr marL="0" indent="0">
              <a:lnSpc>
                <a:spcPct val="120000"/>
              </a:lnSpc>
              <a:buNone/>
            </a:pPr>
            <a:r>
              <a:rPr lang="en-US" dirty="0"/>
              <a:t>Early OB </a:t>
            </a:r>
            <a:r>
              <a:rPr lang="en-US" dirty="0" smtClean="0"/>
              <a:t>Advocates</a:t>
            </a:r>
          </a:p>
          <a:p>
            <a:pPr marL="658368" lvl="1" indent="-457200">
              <a:lnSpc>
                <a:spcPct val="120000"/>
              </a:lnSpc>
              <a:buFont typeface="+mj-lt"/>
              <a:buAutoNum type="arabicPeriod"/>
            </a:pPr>
            <a:r>
              <a:rPr lang="en-US" sz="2000" dirty="0" smtClean="0"/>
              <a:t>Robert Owen</a:t>
            </a:r>
          </a:p>
          <a:p>
            <a:pPr marL="658368" lvl="1" indent="-457200">
              <a:lnSpc>
                <a:spcPct val="120000"/>
              </a:lnSpc>
              <a:buFont typeface="+mj-lt"/>
              <a:buAutoNum type="arabicPeriod"/>
            </a:pPr>
            <a:r>
              <a:rPr lang="en-US" sz="2000" dirty="0" smtClean="0"/>
              <a:t>Hugo Munsterberg</a:t>
            </a:r>
          </a:p>
          <a:p>
            <a:pPr marL="658368" lvl="1" indent="-457200">
              <a:lnSpc>
                <a:spcPct val="120000"/>
              </a:lnSpc>
              <a:buFont typeface="+mj-lt"/>
              <a:buAutoNum type="arabicPeriod"/>
            </a:pPr>
            <a:r>
              <a:rPr lang="en-US" sz="2000" dirty="0" smtClean="0"/>
              <a:t>Mary </a:t>
            </a:r>
            <a:r>
              <a:rPr lang="en-US" sz="2000" dirty="0"/>
              <a:t>Parker </a:t>
            </a:r>
            <a:r>
              <a:rPr lang="en-US" sz="2000" dirty="0" smtClean="0"/>
              <a:t>Follett</a:t>
            </a:r>
          </a:p>
          <a:p>
            <a:pPr marL="658368" lvl="1" indent="-457200">
              <a:lnSpc>
                <a:spcPct val="120000"/>
              </a:lnSpc>
              <a:buFont typeface="+mj-lt"/>
              <a:buAutoNum type="arabicPeriod"/>
            </a:pPr>
            <a:r>
              <a:rPr lang="en-US" sz="2000" dirty="0" smtClean="0"/>
              <a:t>Chester Barnard</a:t>
            </a:r>
            <a:endParaRPr lang="en-US" sz="2000" dirty="0"/>
          </a:p>
        </p:txBody>
      </p:sp>
      <p:sp>
        <p:nvSpPr>
          <p:cNvPr id="7" name="Slide Number Placeholder 6"/>
          <p:cNvSpPr>
            <a:spLocks noGrp="1"/>
          </p:cNvSpPr>
          <p:nvPr>
            <p:ph type="sldNum" sz="quarter" idx="12"/>
          </p:nvPr>
        </p:nvSpPr>
        <p:spPr/>
        <p:txBody>
          <a:bodyPr/>
          <a:lstStyle/>
          <a:p>
            <a:fld id="{E9EA1111-5A77-4C5B-86B5-3A57E92B1A73}" type="slidenum">
              <a:rPr lang="en-US" smtClean="0"/>
              <a:t>19</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0324795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Learning Objectives</a:t>
            </a:r>
            <a:endParaRPr lang="en-US" dirty="0"/>
          </a:p>
        </p:txBody>
      </p:sp>
      <p:sp>
        <p:nvSpPr>
          <p:cNvPr id="3" name="Content Placeholder 2"/>
          <p:cNvSpPr>
            <a:spLocks noGrp="1"/>
          </p:cNvSpPr>
          <p:nvPr>
            <p:ph idx="1"/>
          </p:nvPr>
        </p:nvSpPr>
        <p:spPr/>
        <p:txBody>
          <a:bodyPr anchor="ctr">
            <a:normAutofit/>
          </a:bodyPr>
          <a:lstStyle/>
          <a:p>
            <a:pPr marL="342884" indent="-342884">
              <a:lnSpc>
                <a:spcPct val="100000"/>
              </a:lnSpc>
              <a:buFont typeface="+mj-lt"/>
              <a:buAutoNum type="arabicPeriod"/>
            </a:pPr>
            <a:r>
              <a:rPr lang="en-US" sz="2400" b="1" dirty="0" smtClean="0"/>
              <a:t>Describe</a:t>
            </a:r>
            <a:r>
              <a:rPr lang="en-US" sz="2400" dirty="0" smtClean="0"/>
              <a:t> </a:t>
            </a:r>
            <a:r>
              <a:rPr lang="en-US" sz="2400" dirty="0"/>
              <a:t>some early management examples.</a:t>
            </a:r>
          </a:p>
          <a:p>
            <a:pPr marL="342884" indent="-342884">
              <a:lnSpc>
                <a:spcPct val="100000"/>
              </a:lnSpc>
              <a:buFont typeface="+mj-lt"/>
              <a:buAutoNum type="arabicPeriod"/>
            </a:pPr>
            <a:r>
              <a:rPr lang="en-US" sz="2400" b="1" dirty="0" smtClean="0"/>
              <a:t>Explain</a:t>
            </a:r>
            <a:r>
              <a:rPr lang="en-US" sz="2400" dirty="0" smtClean="0"/>
              <a:t> </a:t>
            </a:r>
            <a:r>
              <a:rPr lang="en-US" sz="2400" dirty="0"/>
              <a:t>the various theories in the classical approach.</a:t>
            </a:r>
          </a:p>
          <a:p>
            <a:pPr marL="342884" indent="-342884">
              <a:lnSpc>
                <a:spcPct val="100000"/>
              </a:lnSpc>
              <a:buFont typeface="+mj-lt"/>
              <a:buAutoNum type="arabicPeriod"/>
            </a:pPr>
            <a:r>
              <a:rPr lang="en-US" sz="2400" b="1" dirty="0" smtClean="0"/>
              <a:t>Discuss</a:t>
            </a:r>
            <a:r>
              <a:rPr lang="en-US" sz="2400" dirty="0" smtClean="0"/>
              <a:t> </a:t>
            </a:r>
            <a:r>
              <a:rPr lang="en-US" sz="2400" dirty="0"/>
              <a:t>the development and uses of the behavioral approach.</a:t>
            </a:r>
          </a:p>
          <a:p>
            <a:pPr marL="342884" indent="-342884">
              <a:lnSpc>
                <a:spcPct val="100000"/>
              </a:lnSpc>
              <a:buFont typeface="+mj-lt"/>
              <a:buAutoNum type="arabicPeriod"/>
            </a:pPr>
            <a:r>
              <a:rPr lang="en-US" sz="2400" b="1" dirty="0" smtClean="0"/>
              <a:t>Describe</a:t>
            </a:r>
            <a:r>
              <a:rPr lang="en-US" sz="2400" dirty="0" smtClean="0"/>
              <a:t> </a:t>
            </a:r>
            <a:r>
              <a:rPr lang="en-US" sz="2400" dirty="0"/>
              <a:t>the quantitative approach.</a:t>
            </a:r>
          </a:p>
          <a:p>
            <a:pPr marL="342884" indent="-342884">
              <a:lnSpc>
                <a:spcPct val="100000"/>
              </a:lnSpc>
              <a:buFont typeface="+mj-lt"/>
              <a:buAutoNum type="arabicPeriod"/>
            </a:pPr>
            <a:r>
              <a:rPr lang="en-US" sz="2400" b="1" dirty="0" smtClean="0"/>
              <a:t>Explain</a:t>
            </a:r>
            <a:r>
              <a:rPr lang="en-US" sz="2400" dirty="0" smtClean="0"/>
              <a:t> </a:t>
            </a:r>
            <a:r>
              <a:rPr lang="en-US" sz="2400" dirty="0"/>
              <a:t>the various theories in the contemporary approach.</a:t>
            </a:r>
          </a:p>
        </p:txBody>
      </p:sp>
      <p:sp>
        <p:nvSpPr>
          <p:cNvPr id="6" name="Slide Number Placeholder 5"/>
          <p:cNvSpPr>
            <a:spLocks noGrp="1"/>
          </p:cNvSpPr>
          <p:nvPr>
            <p:ph type="sldNum" sz="quarter" idx="12"/>
          </p:nvPr>
        </p:nvSpPr>
        <p:spPr/>
        <p:txBody>
          <a:bodyPr/>
          <a:lstStyle/>
          <a:p>
            <a:fld id="{E9EA1111-5A77-4C5B-86B5-3A57E92B1A73}" type="slidenum">
              <a:rPr lang="en-US" smtClean="0"/>
              <a:t>2</a:t>
            </a:fld>
            <a:endParaRPr lang="en-US"/>
          </a:p>
        </p:txBody>
      </p:sp>
      <p:sp>
        <p:nvSpPr>
          <p:cNvPr id="5" name="TextBox 4"/>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5996498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smtClean="0"/>
              <a:t>The Hawthorne </a:t>
            </a:r>
            <a:r>
              <a:rPr lang="en-US" b="1" dirty="0"/>
              <a:t>Studies</a:t>
            </a:r>
            <a:endParaRPr lang="en-US" b="1" dirty="0"/>
          </a:p>
        </p:txBody>
      </p:sp>
      <p:sp>
        <p:nvSpPr>
          <p:cNvPr id="3" name="Content Placeholder 2"/>
          <p:cNvSpPr>
            <a:spLocks noGrp="1"/>
          </p:cNvSpPr>
          <p:nvPr>
            <p:ph idx="1"/>
          </p:nvPr>
        </p:nvSpPr>
        <p:spPr/>
        <p:txBody>
          <a:bodyPr anchor="t">
            <a:noAutofit/>
          </a:bodyPr>
          <a:lstStyle/>
          <a:p>
            <a:pPr marL="0" indent="0">
              <a:lnSpc>
                <a:spcPct val="120000"/>
              </a:lnSpc>
              <a:buNone/>
            </a:pPr>
            <a:r>
              <a:rPr lang="en-US" sz="2400" dirty="0"/>
              <a:t>A series of studies during the 1920s </a:t>
            </a:r>
            <a:r>
              <a:rPr lang="en-US" sz="2400" dirty="0" smtClean="0"/>
              <a:t>and </a:t>
            </a:r>
            <a:r>
              <a:rPr lang="en-US" sz="2400" dirty="0"/>
              <a:t>1930s Western Electric Company Works in Cicero, </a:t>
            </a:r>
            <a:r>
              <a:rPr lang="en-US" sz="2400" dirty="0" smtClean="0"/>
              <a:t>Illinois that </a:t>
            </a:r>
            <a:r>
              <a:rPr lang="en-US" sz="2400" dirty="0"/>
              <a:t>provided new insights </a:t>
            </a:r>
            <a:r>
              <a:rPr lang="en-US" sz="2400" dirty="0" smtClean="0"/>
              <a:t>into individual </a:t>
            </a:r>
            <a:r>
              <a:rPr lang="en-US" sz="2400" dirty="0"/>
              <a:t>and group </a:t>
            </a:r>
            <a:r>
              <a:rPr lang="en-US" sz="2400" dirty="0" smtClean="0"/>
              <a:t>behavior.</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20</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8" name="Picture 7"/>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448286" y="3367668"/>
            <a:ext cx="4499480" cy="2763318"/>
          </a:xfrm>
          <a:prstGeom prst="rect">
            <a:avLst/>
          </a:prstGeom>
        </p:spPr>
      </p:pic>
    </p:spTree>
    <p:extLst>
      <p:ext uri="{BB962C8B-B14F-4D97-AF65-F5344CB8AC3E}">
        <p14:creationId xmlns:p14="http://schemas.microsoft.com/office/powerpoint/2010/main" val="306818539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smtClean="0"/>
              <a:t>The Hawthorne </a:t>
            </a:r>
            <a:r>
              <a:rPr lang="en-US" b="1" dirty="0"/>
              <a:t>Studies</a:t>
            </a:r>
            <a:endParaRPr lang="en-US" b="1" dirty="0"/>
          </a:p>
        </p:txBody>
      </p:sp>
      <p:sp>
        <p:nvSpPr>
          <p:cNvPr id="3" name="Content Placeholder 2"/>
          <p:cNvSpPr>
            <a:spLocks noGrp="1"/>
          </p:cNvSpPr>
          <p:nvPr>
            <p:ph idx="1"/>
          </p:nvPr>
        </p:nvSpPr>
        <p:spPr/>
        <p:txBody>
          <a:bodyPr anchor="t">
            <a:noAutofit/>
          </a:bodyPr>
          <a:lstStyle/>
          <a:p>
            <a:pPr marL="0" indent="0">
              <a:lnSpc>
                <a:spcPct val="120000"/>
              </a:lnSpc>
              <a:buNone/>
            </a:pPr>
            <a:r>
              <a:rPr lang="en-US" sz="2400" b="1" dirty="0"/>
              <a:t>Experimental </a:t>
            </a:r>
            <a:r>
              <a:rPr lang="en-US" sz="2400" b="1" dirty="0" smtClean="0"/>
              <a:t>findings:</a:t>
            </a:r>
          </a:p>
          <a:p>
            <a:pPr lvl="1">
              <a:lnSpc>
                <a:spcPct val="120000"/>
              </a:lnSpc>
              <a:buFont typeface="Arial" panose="020B0604020202020204" pitchFamily="34" charset="0"/>
              <a:buChar char="•"/>
            </a:pPr>
            <a:r>
              <a:rPr lang="en-US" sz="2400" dirty="0" smtClean="0"/>
              <a:t>Productivity </a:t>
            </a:r>
            <a:r>
              <a:rPr lang="en-US" sz="2400" dirty="0"/>
              <a:t>unexpectedly increased under imposed adverse working </a:t>
            </a:r>
            <a:r>
              <a:rPr lang="en-US" sz="2400" dirty="0" smtClean="0"/>
              <a:t>conditions.</a:t>
            </a:r>
          </a:p>
          <a:p>
            <a:pPr lvl="1">
              <a:lnSpc>
                <a:spcPct val="120000"/>
              </a:lnSpc>
              <a:buFont typeface="Arial" panose="020B0604020202020204" pitchFamily="34" charset="0"/>
              <a:buChar char="•"/>
            </a:pPr>
            <a:r>
              <a:rPr lang="en-US" sz="2400" dirty="0" smtClean="0"/>
              <a:t>The </a:t>
            </a:r>
            <a:r>
              <a:rPr lang="en-US" sz="2400" dirty="0"/>
              <a:t>effect of incentive plans was less than expected</a:t>
            </a:r>
            <a:r>
              <a:rPr lang="en-US" sz="2400" dirty="0" smtClean="0"/>
              <a:t>.</a:t>
            </a:r>
          </a:p>
          <a:p>
            <a:pPr marL="0" indent="0">
              <a:lnSpc>
                <a:spcPct val="120000"/>
              </a:lnSpc>
              <a:buNone/>
            </a:pPr>
            <a:r>
              <a:rPr lang="en-US" sz="2400" b="1" dirty="0" smtClean="0"/>
              <a:t>Research conclusion:</a:t>
            </a:r>
            <a:endParaRPr lang="en-US" sz="2400" b="1" dirty="0"/>
          </a:p>
          <a:p>
            <a:pPr lvl="1">
              <a:lnSpc>
                <a:spcPct val="120000"/>
              </a:lnSpc>
              <a:buFont typeface="Arial" panose="020B0604020202020204" pitchFamily="34" charset="0"/>
              <a:buChar char="•"/>
            </a:pPr>
            <a:r>
              <a:rPr lang="en-US" sz="2400" dirty="0"/>
              <a:t>Social norms, group standards and attitudes more strongly influence individual output and work behavior than do monetary incentives.</a:t>
            </a:r>
          </a:p>
          <a:p>
            <a:pPr lvl="1">
              <a:lnSpc>
                <a:spcPct val="120000"/>
              </a:lnSpc>
              <a:buFont typeface="Arial" panose="020B0604020202020204" pitchFamily="34" charset="0"/>
              <a:buChar char="•"/>
            </a:pPr>
            <a:endParaRPr lang="en-US" sz="2200" dirty="0"/>
          </a:p>
        </p:txBody>
      </p:sp>
      <p:sp>
        <p:nvSpPr>
          <p:cNvPr id="7" name="Slide Number Placeholder 6"/>
          <p:cNvSpPr>
            <a:spLocks noGrp="1"/>
          </p:cNvSpPr>
          <p:nvPr>
            <p:ph type="sldNum" sz="quarter" idx="12"/>
          </p:nvPr>
        </p:nvSpPr>
        <p:spPr/>
        <p:txBody>
          <a:bodyPr/>
          <a:lstStyle/>
          <a:p>
            <a:fld id="{E9EA1111-5A77-4C5B-86B5-3A57E92B1A73}" type="slidenum">
              <a:rPr lang="en-US" smtClean="0"/>
              <a:t>21</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400002664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8800" b="1" dirty="0" smtClean="0"/>
              <a:t>Quantitative </a:t>
            </a:r>
            <a:r>
              <a:rPr lang="en-US" sz="8800" b="1" dirty="0"/>
              <a:t>Approach</a:t>
            </a:r>
            <a:endParaRPr lang="en-US" sz="8800" dirty="0"/>
          </a:p>
        </p:txBody>
      </p:sp>
      <p:sp>
        <p:nvSpPr>
          <p:cNvPr id="3" name="Text Placeholder 2"/>
          <p:cNvSpPr>
            <a:spLocks noGrp="1"/>
          </p:cNvSpPr>
          <p:nvPr>
            <p:ph type="body" idx="1"/>
          </p:nvPr>
        </p:nvSpPr>
        <p:spPr/>
        <p:txBody>
          <a:bodyPr>
            <a:noAutofit/>
          </a:bodyPr>
          <a:lstStyle/>
          <a:p>
            <a:r>
              <a:rPr lang="en-US" sz="5400" b="1" i="1" dirty="0"/>
              <a:t>1940s – 1950s</a:t>
            </a:r>
            <a:endParaRPr lang="en-US" sz="5400" b="1" i="1" dirty="0"/>
          </a:p>
        </p:txBody>
      </p:sp>
      <p:sp>
        <p:nvSpPr>
          <p:cNvPr id="4" name="Slide Number Placeholder 3"/>
          <p:cNvSpPr>
            <a:spLocks noGrp="1"/>
          </p:cNvSpPr>
          <p:nvPr>
            <p:ph type="sldNum" sz="quarter" idx="12"/>
          </p:nvPr>
        </p:nvSpPr>
        <p:spPr/>
        <p:txBody>
          <a:bodyPr/>
          <a:lstStyle/>
          <a:p>
            <a:fld id="{E9EA1111-5A77-4C5B-86B5-3A57E92B1A73}" type="slidenum">
              <a:rPr lang="en-US" smtClean="0"/>
              <a:t>22</a:t>
            </a:fld>
            <a:endParaRPr lang="en-US"/>
          </a:p>
        </p:txBody>
      </p:sp>
    </p:spTree>
    <p:extLst>
      <p:ext uri="{BB962C8B-B14F-4D97-AF65-F5344CB8AC3E}">
        <p14:creationId xmlns:p14="http://schemas.microsoft.com/office/powerpoint/2010/main" val="41145145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nSpc>
                <a:spcPct val="100000"/>
              </a:lnSpc>
            </a:pPr>
            <a:r>
              <a:rPr lang="en-US" b="1" dirty="0"/>
              <a:t>Quantitative Approach</a:t>
            </a:r>
            <a:endParaRPr lang="en-US" b="1" dirty="0"/>
          </a:p>
        </p:txBody>
      </p:sp>
      <p:sp>
        <p:nvSpPr>
          <p:cNvPr id="3" name="Content Placeholder 2"/>
          <p:cNvSpPr>
            <a:spLocks noGrp="1"/>
          </p:cNvSpPr>
          <p:nvPr>
            <p:ph idx="1"/>
          </p:nvPr>
        </p:nvSpPr>
        <p:spPr/>
        <p:txBody>
          <a:bodyPr anchor="ctr">
            <a:noAutofit/>
          </a:bodyPr>
          <a:lstStyle/>
          <a:p>
            <a:pPr marL="0" indent="0">
              <a:lnSpc>
                <a:spcPct val="120000"/>
              </a:lnSpc>
              <a:buNone/>
            </a:pPr>
            <a:r>
              <a:rPr lang="en-US" sz="2400" dirty="0"/>
              <a:t>U</a:t>
            </a:r>
            <a:r>
              <a:rPr lang="en-US" sz="2400" dirty="0" smtClean="0"/>
              <a:t>se </a:t>
            </a:r>
            <a:r>
              <a:rPr lang="en-US" sz="2400" dirty="0"/>
              <a:t>of quantitative </a:t>
            </a:r>
            <a:r>
              <a:rPr lang="en-US" sz="2400" dirty="0" smtClean="0"/>
              <a:t>techniques to </a:t>
            </a:r>
            <a:r>
              <a:rPr lang="en-US" sz="2400" dirty="0"/>
              <a:t>improve decision making. </a:t>
            </a:r>
            <a:endParaRPr lang="en-US" sz="2400" dirty="0" smtClean="0"/>
          </a:p>
          <a:p>
            <a:pPr marL="0" indent="0">
              <a:lnSpc>
                <a:spcPct val="120000"/>
              </a:lnSpc>
              <a:buNone/>
            </a:pPr>
            <a:r>
              <a:rPr lang="en-US" sz="2400" dirty="0" smtClean="0"/>
              <a:t>This </a:t>
            </a:r>
            <a:r>
              <a:rPr lang="en-US" sz="2400" dirty="0"/>
              <a:t>approach also is known as </a:t>
            </a:r>
            <a:r>
              <a:rPr lang="en-US" sz="2400" dirty="0" smtClean="0"/>
              <a:t>management science.</a:t>
            </a:r>
          </a:p>
          <a:p>
            <a:pPr marL="0" indent="0">
              <a:lnSpc>
                <a:spcPct val="120000"/>
              </a:lnSpc>
              <a:buNone/>
            </a:pPr>
            <a:r>
              <a:rPr lang="en-US" sz="2200" dirty="0"/>
              <a:t>The quantitative approach evolved from mathematical and statistical solutions </a:t>
            </a:r>
            <a:r>
              <a:rPr lang="en-US" sz="2200" dirty="0" smtClean="0"/>
              <a:t>developed for </a:t>
            </a:r>
            <a:r>
              <a:rPr lang="en-US" sz="2200" dirty="0"/>
              <a:t>military problems during World War II. After the war was over, many of </a:t>
            </a:r>
            <a:r>
              <a:rPr lang="en-US" sz="2200" dirty="0" smtClean="0"/>
              <a:t>these techniques </a:t>
            </a:r>
            <a:r>
              <a:rPr lang="en-US" sz="2200" dirty="0"/>
              <a:t>used for military problems were </a:t>
            </a:r>
            <a:r>
              <a:rPr lang="en-US" sz="2200" dirty="0" smtClean="0"/>
              <a:t>applied.</a:t>
            </a:r>
            <a:endParaRPr lang="en-US" sz="2200" dirty="0"/>
          </a:p>
        </p:txBody>
      </p:sp>
      <p:sp>
        <p:nvSpPr>
          <p:cNvPr id="7" name="Slide Number Placeholder 6"/>
          <p:cNvSpPr>
            <a:spLocks noGrp="1"/>
          </p:cNvSpPr>
          <p:nvPr>
            <p:ph type="sldNum" sz="quarter" idx="12"/>
          </p:nvPr>
        </p:nvSpPr>
        <p:spPr/>
        <p:txBody>
          <a:bodyPr/>
          <a:lstStyle/>
          <a:p>
            <a:fld id="{E9EA1111-5A77-4C5B-86B5-3A57E92B1A73}" type="slidenum">
              <a:rPr lang="en-US" smtClean="0"/>
              <a:t>23</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423538799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b="1" dirty="0" smtClean="0"/>
              <a:t>Examples</a:t>
            </a:r>
            <a:endParaRPr lang="en-US" b="1" dirty="0"/>
          </a:p>
        </p:txBody>
      </p:sp>
      <p:sp>
        <p:nvSpPr>
          <p:cNvPr id="3" name="Content Placeholder 2"/>
          <p:cNvSpPr>
            <a:spLocks noGrp="1"/>
          </p:cNvSpPr>
          <p:nvPr>
            <p:ph idx="1"/>
          </p:nvPr>
        </p:nvSpPr>
        <p:spPr/>
        <p:txBody>
          <a:bodyPr anchor="ctr">
            <a:noAutofit/>
          </a:bodyPr>
          <a:lstStyle/>
          <a:p>
            <a:pPr marL="0" indent="0">
              <a:lnSpc>
                <a:spcPct val="120000"/>
              </a:lnSpc>
              <a:buNone/>
            </a:pPr>
            <a:r>
              <a:rPr lang="en-US" sz="2400" dirty="0"/>
              <a:t>It involves applying statistics</a:t>
            </a:r>
            <a:r>
              <a:rPr lang="en-US" sz="2400" dirty="0" smtClean="0"/>
              <a:t>, optimization </a:t>
            </a:r>
            <a:r>
              <a:rPr lang="en-US" sz="2400" dirty="0"/>
              <a:t>models, information models, computer simulations, and other </a:t>
            </a:r>
            <a:r>
              <a:rPr lang="en-US" sz="2400" dirty="0" smtClean="0"/>
              <a:t>quantitative techniques </a:t>
            </a:r>
            <a:r>
              <a:rPr lang="en-US" sz="2400" dirty="0"/>
              <a:t>to management activities. </a:t>
            </a:r>
            <a:endParaRPr lang="en-US" sz="2400" dirty="0" smtClean="0"/>
          </a:p>
          <a:p>
            <a:pPr marL="0" indent="0">
              <a:lnSpc>
                <a:spcPct val="120000"/>
              </a:lnSpc>
              <a:buNone/>
            </a:pPr>
            <a:r>
              <a:rPr lang="en-US" dirty="0" smtClean="0"/>
              <a:t>Examples:</a:t>
            </a:r>
          </a:p>
          <a:p>
            <a:pPr lvl="1">
              <a:lnSpc>
                <a:spcPct val="120000"/>
              </a:lnSpc>
              <a:buFont typeface="Arial" panose="020B0604020202020204" pitchFamily="34" charset="0"/>
              <a:buChar char="•"/>
            </a:pPr>
            <a:r>
              <a:rPr lang="en-US" sz="2000" dirty="0" smtClean="0"/>
              <a:t>Linear programming – a technique </a:t>
            </a:r>
            <a:r>
              <a:rPr lang="en-US" sz="2000" dirty="0"/>
              <a:t>that managers use to improve resource allocation </a:t>
            </a:r>
            <a:r>
              <a:rPr lang="en-US" sz="2000" dirty="0" smtClean="0"/>
              <a:t>decisions.</a:t>
            </a:r>
          </a:p>
          <a:p>
            <a:pPr lvl="1">
              <a:lnSpc>
                <a:spcPct val="120000"/>
              </a:lnSpc>
              <a:buFont typeface="Arial" panose="020B0604020202020204" pitchFamily="34" charset="0"/>
              <a:buChar char="•"/>
            </a:pPr>
            <a:r>
              <a:rPr lang="en-US" sz="2000" dirty="0"/>
              <a:t>C</a:t>
            </a:r>
            <a:r>
              <a:rPr lang="en-US" sz="2000" dirty="0" smtClean="0"/>
              <a:t>ritical-path </a:t>
            </a:r>
            <a:r>
              <a:rPr lang="en-US" sz="2000" dirty="0"/>
              <a:t>scheduling </a:t>
            </a:r>
            <a:r>
              <a:rPr lang="en-US" sz="2000" dirty="0" smtClean="0"/>
              <a:t>analysis: use to make efficient work schedules.</a:t>
            </a:r>
          </a:p>
          <a:p>
            <a:pPr lvl="1">
              <a:lnSpc>
                <a:spcPct val="120000"/>
              </a:lnSpc>
              <a:buFont typeface="Arial" panose="020B0604020202020204" pitchFamily="34" charset="0"/>
              <a:buChar char="•"/>
            </a:pPr>
            <a:r>
              <a:rPr lang="en-US" sz="2000" dirty="0"/>
              <a:t>E</a:t>
            </a:r>
            <a:r>
              <a:rPr lang="en-US" sz="2000" dirty="0" smtClean="0"/>
              <a:t>conomic order </a:t>
            </a:r>
            <a:r>
              <a:rPr lang="en-US" sz="2000" dirty="0"/>
              <a:t>quantity model </a:t>
            </a:r>
            <a:r>
              <a:rPr lang="en-US" sz="2000" dirty="0" smtClean="0"/>
              <a:t>– helps </a:t>
            </a:r>
            <a:r>
              <a:rPr lang="en-US" sz="2000" dirty="0"/>
              <a:t>managers determine optimum inventory levels</a:t>
            </a:r>
            <a:r>
              <a:rPr lang="en-US" sz="2000" dirty="0" smtClean="0"/>
              <a:t>.</a:t>
            </a:r>
          </a:p>
        </p:txBody>
      </p:sp>
      <p:sp>
        <p:nvSpPr>
          <p:cNvPr id="7" name="Slide Number Placeholder 6"/>
          <p:cNvSpPr>
            <a:spLocks noGrp="1"/>
          </p:cNvSpPr>
          <p:nvPr>
            <p:ph type="sldNum" sz="quarter" idx="12"/>
          </p:nvPr>
        </p:nvSpPr>
        <p:spPr/>
        <p:txBody>
          <a:bodyPr/>
          <a:lstStyle/>
          <a:p>
            <a:fld id="{E9EA1111-5A77-4C5B-86B5-3A57E92B1A73}" type="slidenum">
              <a:rPr lang="en-US" smtClean="0"/>
              <a:t>24</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61866713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b="1" dirty="0" smtClean="0"/>
              <a:t>Total Quality Management</a:t>
            </a:r>
            <a:endParaRPr lang="en-US" b="1" dirty="0"/>
          </a:p>
        </p:txBody>
      </p:sp>
      <p:sp>
        <p:nvSpPr>
          <p:cNvPr id="3" name="Content Placeholder 2"/>
          <p:cNvSpPr>
            <a:spLocks noGrp="1"/>
          </p:cNvSpPr>
          <p:nvPr>
            <p:ph idx="1"/>
          </p:nvPr>
        </p:nvSpPr>
        <p:spPr/>
        <p:txBody>
          <a:bodyPr anchor="ctr">
            <a:noAutofit/>
          </a:bodyPr>
          <a:lstStyle/>
          <a:p>
            <a:pPr marL="0" indent="0">
              <a:lnSpc>
                <a:spcPct val="120000"/>
              </a:lnSpc>
              <a:buNone/>
            </a:pPr>
            <a:r>
              <a:rPr lang="en-US" sz="2400" dirty="0"/>
              <a:t>Total quality management, or TQM, is a management philosophy </a:t>
            </a:r>
            <a:r>
              <a:rPr lang="en-US" sz="2400" dirty="0" smtClean="0"/>
              <a:t>devoted to </a:t>
            </a:r>
            <a:r>
              <a:rPr lang="en-US" sz="2400" dirty="0"/>
              <a:t>continual improvement and responding to customer needs </a:t>
            </a:r>
            <a:r>
              <a:rPr lang="en-US" sz="2400" dirty="0" smtClean="0"/>
              <a:t/>
            </a:r>
            <a:br>
              <a:rPr lang="en-US" sz="2400" dirty="0" smtClean="0"/>
            </a:br>
            <a:r>
              <a:rPr lang="en-US" sz="2400" dirty="0" smtClean="0"/>
              <a:t>and </a:t>
            </a:r>
            <a:r>
              <a:rPr lang="en-US" sz="2400" dirty="0"/>
              <a:t>expectations</a:t>
            </a:r>
            <a:r>
              <a:rPr lang="en-US" sz="2400" dirty="0" smtClean="0"/>
              <a:t>.</a:t>
            </a:r>
          </a:p>
          <a:p>
            <a:pPr marL="0" indent="0">
              <a:lnSpc>
                <a:spcPct val="120000"/>
              </a:lnSpc>
              <a:buNone/>
            </a:pPr>
            <a:r>
              <a:rPr lang="en-US" sz="2400" dirty="0"/>
              <a:t>Early TQM advocates include</a:t>
            </a:r>
          </a:p>
          <a:p>
            <a:pPr lvl="1">
              <a:lnSpc>
                <a:spcPct val="120000"/>
              </a:lnSpc>
              <a:buFont typeface="Arial" panose="020B0604020202020204" pitchFamily="34" charset="0"/>
              <a:buChar char="•"/>
            </a:pPr>
            <a:r>
              <a:rPr lang="en-US" sz="2400" dirty="0" smtClean="0"/>
              <a:t>W</a:t>
            </a:r>
            <a:r>
              <a:rPr lang="en-US" sz="2400" dirty="0"/>
              <a:t>. Edwards Deming</a:t>
            </a:r>
          </a:p>
          <a:p>
            <a:pPr lvl="1">
              <a:lnSpc>
                <a:spcPct val="120000"/>
              </a:lnSpc>
              <a:buFont typeface="Arial" panose="020B0604020202020204" pitchFamily="34" charset="0"/>
              <a:buChar char="•"/>
            </a:pPr>
            <a:r>
              <a:rPr lang="en-US" sz="2400" dirty="0" smtClean="0"/>
              <a:t>Joseph </a:t>
            </a:r>
            <a:r>
              <a:rPr lang="en-US" sz="2400" dirty="0"/>
              <a:t>M. </a:t>
            </a:r>
            <a:r>
              <a:rPr lang="en-US" sz="2400" dirty="0" err="1" smtClean="0"/>
              <a:t>Juran</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25</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8" name="Picture 7" descr="A photo of W. Edwards Demi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54390" y="3251130"/>
            <a:ext cx="2268855" cy="2726337"/>
          </a:xfrm>
          <a:prstGeom prst="rect">
            <a:avLst/>
          </a:prstGeom>
        </p:spPr>
      </p:pic>
    </p:spTree>
    <p:extLst>
      <p:ext uri="{BB962C8B-B14F-4D97-AF65-F5344CB8AC3E}">
        <p14:creationId xmlns:p14="http://schemas.microsoft.com/office/powerpoint/2010/main" val="294160966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nSpc>
                <a:spcPct val="100000"/>
              </a:lnSpc>
            </a:pPr>
            <a:r>
              <a:rPr lang="en-US" b="1" dirty="0"/>
              <a:t>Exhibit MH-6</a:t>
            </a:r>
            <a:br>
              <a:rPr lang="en-US" b="1" dirty="0"/>
            </a:br>
            <a:r>
              <a:rPr lang="en-US" b="1" dirty="0"/>
              <a:t>What Is Quality Management?</a:t>
            </a:r>
            <a:endParaRPr lang="en-US" b="1" dirty="0"/>
          </a:p>
        </p:txBody>
      </p:sp>
      <p:sp>
        <p:nvSpPr>
          <p:cNvPr id="3" name="Content Placeholder 2"/>
          <p:cNvSpPr>
            <a:spLocks noGrp="1"/>
          </p:cNvSpPr>
          <p:nvPr>
            <p:ph idx="1"/>
          </p:nvPr>
        </p:nvSpPr>
        <p:spPr>
          <a:xfrm>
            <a:off x="822959" y="2086893"/>
            <a:ext cx="7543801" cy="4023360"/>
          </a:xfrm>
        </p:spPr>
        <p:txBody>
          <a:bodyPr anchor="ctr">
            <a:noAutofit/>
          </a:bodyPr>
          <a:lstStyle/>
          <a:p>
            <a:r>
              <a:rPr lang="en-US" sz="1600" b="1" dirty="0" smtClean="0"/>
              <a:t>1. Intense focus on the customer. </a:t>
            </a:r>
            <a:r>
              <a:rPr lang="en-US" sz="1600" dirty="0" smtClean="0"/>
              <a:t>The customer includes outsiders who buy the organization’s products or services and internal customers who interact with and serve others in the organization.</a:t>
            </a:r>
          </a:p>
          <a:p>
            <a:r>
              <a:rPr lang="en-US" sz="1600" b="1" dirty="0" smtClean="0"/>
              <a:t>2. Concern for continual improvement. </a:t>
            </a:r>
            <a:r>
              <a:rPr lang="en-US" sz="1600" dirty="0" smtClean="0"/>
              <a:t>Quality management is a commitment to never being satisfied. “Very good” is not good enough. Quality can always be improved.</a:t>
            </a:r>
          </a:p>
          <a:p>
            <a:r>
              <a:rPr lang="en-US" sz="1600" b="1" dirty="0" smtClean="0"/>
              <a:t>3</a:t>
            </a:r>
            <a:r>
              <a:rPr lang="en-US" sz="1600" b="1" dirty="0"/>
              <a:t>. Process focused. </a:t>
            </a:r>
            <a:r>
              <a:rPr lang="en-US" sz="1600" dirty="0"/>
              <a:t>Quality management focuses on work processes as the </a:t>
            </a:r>
            <a:r>
              <a:rPr lang="en-US" sz="1600" dirty="0" smtClean="0"/>
              <a:t>quality of </a:t>
            </a:r>
            <a:r>
              <a:rPr lang="en-US" sz="1600" dirty="0"/>
              <a:t>goods and services is continually improved.</a:t>
            </a:r>
          </a:p>
          <a:p>
            <a:r>
              <a:rPr lang="en-US" sz="1600" b="1" dirty="0"/>
              <a:t>4. Improvement in the quality of everything the organization does. </a:t>
            </a:r>
            <a:r>
              <a:rPr lang="en-US" sz="1600" dirty="0"/>
              <a:t>This </a:t>
            </a:r>
            <a:r>
              <a:rPr lang="en-US" sz="1600" dirty="0" smtClean="0"/>
              <a:t>relates to </a:t>
            </a:r>
            <a:r>
              <a:rPr lang="en-US" sz="1600" dirty="0"/>
              <a:t>the final product, how the organization handles deliveries, how rapidly </a:t>
            </a:r>
            <a:r>
              <a:rPr lang="en-US" sz="1600" dirty="0" smtClean="0"/>
              <a:t>it responds </a:t>
            </a:r>
            <a:r>
              <a:rPr lang="en-US" sz="1600" dirty="0"/>
              <a:t>to complaints, how politely the phones are answered, and the like.</a:t>
            </a:r>
          </a:p>
          <a:p>
            <a:r>
              <a:rPr lang="en-US" sz="1600" b="1" dirty="0"/>
              <a:t>5. Accurate measurement. </a:t>
            </a:r>
            <a:r>
              <a:rPr lang="en-US" sz="1600" dirty="0"/>
              <a:t>Quality management uses statistical techniques </a:t>
            </a:r>
            <a:r>
              <a:rPr lang="en-US" sz="1600" dirty="0" smtClean="0"/>
              <a:t>to measure </a:t>
            </a:r>
            <a:r>
              <a:rPr lang="en-US" sz="1600" dirty="0"/>
              <a:t>every critical variable in the organization’s operations. These </a:t>
            </a:r>
            <a:r>
              <a:rPr lang="en-US" sz="1600" dirty="0" smtClean="0"/>
              <a:t>are compared </a:t>
            </a:r>
            <a:r>
              <a:rPr lang="en-US" sz="1600" dirty="0"/>
              <a:t>against standards to identify problems, trace them to their roots, </a:t>
            </a:r>
            <a:r>
              <a:rPr lang="en-US" sz="1600" dirty="0" smtClean="0"/>
              <a:t>and eliminate </a:t>
            </a:r>
            <a:r>
              <a:rPr lang="en-US" sz="1600" dirty="0"/>
              <a:t>their causes.</a:t>
            </a:r>
          </a:p>
          <a:p>
            <a:r>
              <a:rPr lang="en-US" sz="1600" b="1" dirty="0"/>
              <a:t>6. Empowerment of employees. </a:t>
            </a:r>
            <a:r>
              <a:rPr lang="en-US" sz="1600" dirty="0"/>
              <a:t>Quality management involves the people on </a:t>
            </a:r>
            <a:r>
              <a:rPr lang="en-US" sz="1600" dirty="0" smtClean="0"/>
              <a:t>the line </a:t>
            </a:r>
            <a:r>
              <a:rPr lang="en-US" sz="1600" dirty="0"/>
              <a:t>in the improvement process. Teams are widely used in quality </a:t>
            </a:r>
            <a:r>
              <a:rPr lang="en-US" sz="1600" dirty="0" smtClean="0"/>
              <a:t>management programs </a:t>
            </a:r>
            <a:r>
              <a:rPr lang="en-US" sz="1600" dirty="0"/>
              <a:t>as empowerment vehicles for finding and solving problems.</a:t>
            </a:r>
            <a:endParaRPr lang="en-US" sz="1800" dirty="0"/>
          </a:p>
        </p:txBody>
      </p:sp>
      <p:sp>
        <p:nvSpPr>
          <p:cNvPr id="7" name="Slide Number Placeholder 6"/>
          <p:cNvSpPr>
            <a:spLocks noGrp="1"/>
          </p:cNvSpPr>
          <p:nvPr>
            <p:ph type="sldNum" sz="quarter" idx="12"/>
          </p:nvPr>
        </p:nvSpPr>
        <p:spPr/>
        <p:txBody>
          <a:bodyPr/>
          <a:lstStyle/>
          <a:p>
            <a:fld id="{E9EA1111-5A77-4C5B-86B5-3A57E92B1A73}" type="slidenum">
              <a:rPr lang="en-US" smtClean="0"/>
              <a:t>26</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388548988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8800" b="1" dirty="0"/>
              <a:t>Contemporary Approaches</a:t>
            </a:r>
            <a:endParaRPr lang="en-US" sz="8800" dirty="0"/>
          </a:p>
        </p:txBody>
      </p:sp>
      <p:sp>
        <p:nvSpPr>
          <p:cNvPr id="3" name="Text Placeholder 2"/>
          <p:cNvSpPr>
            <a:spLocks noGrp="1"/>
          </p:cNvSpPr>
          <p:nvPr>
            <p:ph type="body" idx="1"/>
          </p:nvPr>
        </p:nvSpPr>
        <p:spPr/>
        <p:txBody>
          <a:bodyPr>
            <a:noAutofit/>
          </a:bodyPr>
          <a:lstStyle/>
          <a:p>
            <a:r>
              <a:rPr lang="en-US" sz="5400" b="1" i="1" dirty="0"/>
              <a:t>1960s – present</a:t>
            </a:r>
            <a:endParaRPr lang="en-US" sz="5400" b="1" i="1" dirty="0"/>
          </a:p>
        </p:txBody>
      </p:sp>
      <p:sp>
        <p:nvSpPr>
          <p:cNvPr id="4" name="Slide Number Placeholder 3"/>
          <p:cNvSpPr>
            <a:spLocks noGrp="1"/>
          </p:cNvSpPr>
          <p:nvPr>
            <p:ph type="sldNum" sz="quarter" idx="12"/>
          </p:nvPr>
        </p:nvSpPr>
        <p:spPr/>
        <p:txBody>
          <a:bodyPr/>
          <a:lstStyle/>
          <a:p>
            <a:fld id="{E9EA1111-5A77-4C5B-86B5-3A57E92B1A73}" type="slidenum">
              <a:rPr lang="en-US" smtClean="0"/>
              <a:t>27</a:t>
            </a:fld>
            <a:endParaRPr lang="en-US"/>
          </a:p>
        </p:txBody>
      </p:sp>
    </p:spTree>
    <p:extLst>
      <p:ext uri="{BB962C8B-B14F-4D97-AF65-F5344CB8AC3E}">
        <p14:creationId xmlns:p14="http://schemas.microsoft.com/office/powerpoint/2010/main" val="200193104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b="1" dirty="0"/>
              <a:t>Contemporary Approaches</a:t>
            </a:r>
            <a:endParaRPr lang="en-US" b="1" dirty="0"/>
          </a:p>
        </p:txBody>
      </p:sp>
      <p:sp>
        <p:nvSpPr>
          <p:cNvPr id="3" name="Content Placeholder 2"/>
          <p:cNvSpPr>
            <a:spLocks noGrp="1"/>
          </p:cNvSpPr>
          <p:nvPr>
            <p:ph idx="1"/>
          </p:nvPr>
        </p:nvSpPr>
        <p:spPr/>
        <p:txBody>
          <a:bodyPr anchor="ctr">
            <a:noAutofit/>
          </a:bodyPr>
          <a:lstStyle/>
          <a:p>
            <a:pPr marL="0" indent="0">
              <a:lnSpc>
                <a:spcPct val="120000"/>
              </a:lnSpc>
              <a:buNone/>
            </a:pPr>
            <a:r>
              <a:rPr lang="en-US" sz="2400" dirty="0"/>
              <a:t>Starting in </a:t>
            </a:r>
            <a:r>
              <a:rPr lang="en-US" sz="2400" dirty="0" smtClean="0"/>
              <a:t>the 1960s</a:t>
            </a:r>
            <a:r>
              <a:rPr lang="en-US" sz="2400" dirty="0"/>
              <a:t>, management researchers began to look at what was happening in the </a:t>
            </a:r>
            <a:r>
              <a:rPr lang="en-US" sz="2400" dirty="0" smtClean="0"/>
              <a:t>external environment </a:t>
            </a:r>
            <a:r>
              <a:rPr lang="en-US" sz="2400" dirty="0"/>
              <a:t>outside the boundaries of the organization. </a:t>
            </a:r>
            <a:endParaRPr lang="en-US" sz="2400" dirty="0" smtClean="0"/>
          </a:p>
          <a:p>
            <a:pPr marL="0" indent="0">
              <a:lnSpc>
                <a:spcPct val="120000"/>
              </a:lnSpc>
              <a:buNone/>
            </a:pPr>
            <a:r>
              <a:rPr lang="en-US" sz="2400" dirty="0" smtClean="0"/>
              <a:t>Two </a:t>
            </a:r>
            <a:r>
              <a:rPr lang="en-US" sz="2400" dirty="0"/>
              <a:t>contemporary </a:t>
            </a:r>
            <a:r>
              <a:rPr lang="en-US" sz="2400" dirty="0" smtClean="0"/>
              <a:t>management perspectives are </a:t>
            </a:r>
            <a:r>
              <a:rPr lang="en-US" sz="2400" dirty="0"/>
              <a:t>part of this </a:t>
            </a:r>
            <a:r>
              <a:rPr lang="en-US" sz="2400" dirty="0" smtClean="0"/>
              <a:t>approach:</a:t>
            </a:r>
          </a:p>
          <a:p>
            <a:pPr marL="457200" indent="-457200">
              <a:lnSpc>
                <a:spcPct val="120000"/>
              </a:lnSpc>
              <a:buFont typeface="+mj-lt"/>
              <a:buAutoNum type="arabicPeriod"/>
            </a:pPr>
            <a:r>
              <a:rPr lang="en-US" sz="2400" dirty="0" smtClean="0"/>
              <a:t>Systems Theory</a:t>
            </a:r>
          </a:p>
          <a:p>
            <a:pPr marL="457200" indent="-457200">
              <a:lnSpc>
                <a:spcPct val="120000"/>
              </a:lnSpc>
              <a:buFont typeface="+mj-lt"/>
              <a:buAutoNum type="arabicPeriod"/>
            </a:pPr>
            <a:r>
              <a:rPr lang="en-US" sz="2400" dirty="0" smtClean="0"/>
              <a:t>Contingency Theory</a:t>
            </a:r>
          </a:p>
        </p:txBody>
      </p:sp>
      <p:sp>
        <p:nvSpPr>
          <p:cNvPr id="7" name="Slide Number Placeholder 6"/>
          <p:cNvSpPr>
            <a:spLocks noGrp="1"/>
          </p:cNvSpPr>
          <p:nvPr>
            <p:ph type="sldNum" sz="quarter" idx="12"/>
          </p:nvPr>
        </p:nvSpPr>
        <p:spPr/>
        <p:txBody>
          <a:bodyPr/>
          <a:lstStyle/>
          <a:p>
            <a:fld id="{E9EA1111-5A77-4C5B-86B5-3A57E92B1A73}" type="slidenum">
              <a:rPr lang="en-US" smtClean="0"/>
              <a:t>28</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34298792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b="1" dirty="0" smtClean="0"/>
              <a:t>Systems Theory</a:t>
            </a:r>
            <a:endParaRPr lang="en-US" b="1" dirty="0"/>
          </a:p>
        </p:txBody>
      </p:sp>
      <p:sp>
        <p:nvSpPr>
          <p:cNvPr id="3" name="Content Placeholder 2"/>
          <p:cNvSpPr>
            <a:spLocks noGrp="1"/>
          </p:cNvSpPr>
          <p:nvPr>
            <p:ph idx="1"/>
          </p:nvPr>
        </p:nvSpPr>
        <p:spPr/>
        <p:txBody>
          <a:bodyPr anchor="ctr">
            <a:noAutofit/>
          </a:bodyPr>
          <a:lstStyle/>
          <a:p>
            <a:pPr marL="0" indent="0">
              <a:lnSpc>
                <a:spcPct val="120000"/>
              </a:lnSpc>
              <a:buNone/>
            </a:pPr>
            <a:r>
              <a:rPr lang="en-US" dirty="0"/>
              <a:t>A </a:t>
            </a:r>
            <a:r>
              <a:rPr lang="en-US" b="1" dirty="0"/>
              <a:t>system</a:t>
            </a:r>
            <a:r>
              <a:rPr lang="en-US" dirty="0"/>
              <a:t> is a set of interrelated and interdependent parts arranged in a </a:t>
            </a:r>
            <a:r>
              <a:rPr lang="en-US" dirty="0" smtClean="0"/>
              <a:t>manner that </a:t>
            </a:r>
            <a:r>
              <a:rPr lang="en-US" dirty="0"/>
              <a:t>produces a unified </a:t>
            </a:r>
            <a:r>
              <a:rPr lang="en-US" dirty="0" smtClean="0"/>
              <a:t>whole. </a:t>
            </a:r>
          </a:p>
          <a:p>
            <a:pPr marL="342900" indent="-342900">
              <a:lnSpc>
                <a:spcPct val="120000"/>
              </a:lnSpc>
              <a:buFont typeface="+mj-lt"/>
              <a:buAutoNum type="arabicPeriod"/>
            </a:pPr>
            <a:r>
              <a:rPr lang="en-US" b="1" dirty="0" smtClean="0"/>
              <a:t>Closed systems </a:t>
            </a:r>
            <a:r>
              <a:rPr lang="en-US" dirty="0" smtClean="0"/>
              <a:t>are not influenced by and do not interact with their environment.</a:t>
            </a:r>
          </a:p>
          <a:p>
            <a:pPr marL="342900" indent="-342900">
              <a:lnSpc>
                <a:spcPct val="120000"/>
              </a:lnSpc>
              <a:buFont typeface="+mj-lt"/>
              <a:buAutoNum type="arabicPeriod"/>
            </a:pPr>
            <a:r>
              <a:rPr lang="en-US" b="1" dirty="0" smtClean="0"/>
              <a:t>Open </a:t>
            </a:r>
            <a:r>
              <a:rPr lang="en-US" b="1" dirty="0"/>
              <a:t>systems </a:t>
            </a:r>
            <a:r>
              <a:rPr lang="en-US" dirty="0"/>
              <a:t>are influenced by and do interact </a:t>
            </a:r>
            <a:r>
              <a:rPr lang="en-US" dirty="0" smtClean="0"/>
              <a:t>with their </a:t>
            </a:r>
            <a:r>
              <a:rPr lang="en-US" dirty="0"/>
              <a:t>environment</a:t>
            </a:r>
            <a:r>
              <a:rPr lang="en-US" dirty="0" smtClean="0"/>
              <a:t>.</a:t>
            </a:r>
          </a:p>
          <a:p>
            <a:pPr marL="0" indent="0">
              <a:lnSpc>
                <a:spcPct val="120000"/>
              </a:lnSpc>
              <a:buNone/>
            </a:pPr>
            <a:r>
              <a:rPr lang="en-US" sz="1800" dirty="0" smtClean="0"/>
              <a:t>Organizations are describes as open </a:t>
            </a:r>
            <a:r>
              <a:rPr lang="en-US" sz="1800" dirty="0"/>
              <a:t>systems. </a:t>
            </a:r>
            <a:r>
              <a:rPr lang="en-US" sz="1800" dirty="0" smtClean="0"/>
              <a:t>An </a:t>
            </a:r>
            <a:r>
              <a:rPr lang="en-US" sz="1800" dirty="0"/>
              <a:t>organization takes in inputs (resources</a:t>
            </a:r>
            <a:r>
              <a:rPr lang="en-US" sz="1800" dirty="0" smtClean="0"/>
              <a:t>) from </a:t>
            </a:r>
            <a:r>
              <a:rPr lang="en-US" sz="1800" dirty="0"/>
              <a:t>the environment and transforms or processes these resources into </a:t>
            </a:r>
            <a:r>
              <a:rPr lang="en-US" sz="1800" dirty="0" smtClean="0"/>
              <a:t>outputs that </a:t>
            </a:r>
            <a:r>
              <a:rPr lang="en-US" sz="1800" dirty="0"/>
              <a:t>are distributed into the environment. The organization is “open” to </a:t>
            </a:r>
            <a:r>
              <a:rPr lang="en-US" sz="1800" dirty="0" smtClean="0"/>
              <a:t>and interacts </a:t>
            </a:r>
            <a:r>
              <a:rPr lang="en-US" sz="1800" dirty="0"/>
              <a:t>with its environment.</a:t>
            </a:r>
            <a:endParaRPr lang="en-US" sz="1800" dirty="0" smtClean="0"/>
          </a:p>
        </p:txBody>
      </p:sp>
      <p:sp>
        <p:nvSpPr>
          <p:cNvPr id="7" name="Slide Number Placeholder 6"/>
          <p:cNvSpPr>
            <a:spLocks noGrp="1"/>
          </p:cNvSpPr>
          <p:nvPr>
            <p:ph type="sldNum" sz="quarter" idx="12"/>
          </p:nvPr>
        </p:nvSpPr>
        <p:spPr/>
        <p:txBody>
          <a:bodyPr/>
          <a:lstStyle/>
          <a:p>
            <a:fld id="{E9EA1111-5A77-4C5B-86B5-3A57E92B1A73}" type="slidenum">
              <a:rPr lang="en-US" smtClean="0"/>
              <a:t>29</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90816206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8800" b="1" dirty="0"/>
              <a:t>Early Management</a:t>
            </a:r>
            <a:endParaRPr lang="en-US" sz="8800" dirty="0"/>
          </a:p>
        </p:txBody>
      </p:sp>
      <p:sp>
        <p:nvSpPr>
          <p:cNvPr id="3" name="Text Placeholder 2"/>
          <p:cNvSpPr>
            <a:spLocks noGrp="1"/>
          </p:cNvSpPr>
          <p:nvPr>
            <p:ph type="body" idx="1"/>
          </p:nvPr>
        </p:nvSpPr>
        <p:spPr/>
        <p:txBody>
          <a:bodyPr>
            <a:noAutofit/>
          </a:bodyPr>
          <a:lstStyle/>
          <a:p>
            <a:r>
              <a:rPr lang="en-US" sz="5400" b="1" i="1" dirty="0"/>
              <a:t>3000 BC – 1776</a:t>
            </a:r>
          </a:p>
        </p:txBody>
      </p:sp>
      <p:sp>
        <p:nvSpPr>
          <p:cNvPr id="4" name="Slide Number Placeholder 3"/>
          <p:cNvSpPr>
            <a:spLocks noGrp="1"/>
          </p:cNvSpPr>
          <p:nvPr>
            <p:ph type="sldNum" sz="quarter" idx="12"/>
          </p:nvPr>
        </p:nvSpPr>
        <p:spPr/>
        <p:txBody>
          <a:bodyPr/>
          <a:lstStyle/>
          <a:p>
            <a:fld id="{E9EA1111-5A77-4C5B-86B5-3A57E92B1A73}" type="slidenum">
              <a:rPr lang="en-US" smtClean="0"/>
              <a:t>3</a:t>
            </a:fld>
            <a:endParaRPr lang="en-US"/>
          </a:p>
        </p:txBody>
      </p:sp>
    </p:spTree>
    <p:extLst>
      <p:ext uri="{BB962C8B-B14F-4D97-AF65-F5344CB8AC3E}">
        <p14:creationId xmlns:p14="http://schemas.microsoft.com/office/powerpoint/2010/main" val="82736676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nSpc>
                <a:spcPct val="100000"/>
              </a:lnSpc>
            </a:pPr>
            <a:r>
              <a:rPr lang="en-US" b="1" dirty="0"/>
              <a:t>Exhibit MH-7</a:t>
            </a:r>
            <a:br>
              <a:rPr lang="en-US" b="1" dirty="0"/>
            </a:br>
            <a:r>
              <a:rPr lang="en-US" b="1" dirty="0"/>
              <a:t>Organization as an Open System</a:t>
            </a:r>
            <a:endParaRPr lang="en-US" b="1" dirty="0"/>
          </a:p>
        </p:txBody>
      </p:sp>
      <p:sp>
        <p:nvSpPr>
          <p:cNvPr id="7" name="Slide Number Placeholder 6"/>
          <p:cNvSpPr>
            <a:spLocks noGrp="1"/>
          </p:cNvSpPr>
          <p:nvPr>
            <p:ph type="sldNum" sz="quarter" idx="12"/>
          </p:nvPr>
        </p:nvSpPr>
        <p:spPr/>
        <p:txBody>
          <a:bodyPr/>
          <a:lstStyle/>
          <a:p>
            <a:fld id="{E9EA1111-5A77-4C5B-86B5-3A57E92B1A73}" type="slidenum">
              <a:rPr lang="en-US" smtClean="0"/>
              <a:t>30</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8" name="Content Placeholder 7" descr="A circular flowchart shows how an organization’s transformation process, which includes employees’ work activities, management activities, and technology and operations methods, takes inputs like raw materials, human resources, capital, technology, and information, and produces outputs like products and services, financial results, information, and human results. The feedback from the outputs then affects later inputs. Both inputs and outputs are influenced by and are parts of the environment outside the organization."/>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22960" y="2040902"/>
            <a:ext cx="7543800" cy="3901074"/>
          </a:xfrm>
          <a:prstGeom prst="rect">
            <a:avLst/>
          </a:prstGeom>
        </p:spPr>
      </p:pic>
    </p:spTree>
    <p:extLst>
      <p:ext uri="{BB962C8B-B14F-4D97-AF65-F5344CB8AC3E}">
        <p14:creationId xmlns:p14="http://schemas.microsoft.com/office/powerpoint/2010/main" val="274429919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b="1" dirty="0" smtClean="0"/>
              <a:t>Systems Theory</a:t>
            </a:r>
            <a:endParaRPr lang="en-US" b="1" dirty="0"/>
          </a:p>
        </p:txBody>
      </p:sp>
      <p:sp>
        <p:nvSpPr>
          <p:cNvPr id="3" name="Content Placeholder 2"/>
          <p:cNvSpPr>
            <a:spLocks noGrp="1"/>
          </p:cNvSpPr>
          <p:nvPr>
            <p:ph idx="1"/>
          </p:nvPr>
        </p:nvSpPr>
        <p:spPr/>
        <p:txBody>
          <a:bodyPr anchor="ctr">
            <a:noAutofit/>
          </a:bodyPr>
          <a:lstStyle/>
          <a:p>
            <a:pPr lvl="1">
              <a:lnSpc>
                <a:spcPct val="120000"/>
              </a:lnSpc>
              <a:buFont typeface="Arial" panose="020B0604020202020204" pitchFamily="34" charset="0"/>
              <a:buChar char="•"/>
            </a:pPr>
            <a:r>
              <a:rPr lang="en-US" sz="2000" dirty="0" smtClean="0"/>
              <a:t>Managers </a:t>
            </a:r>
            <a:r>
              <a:rPr lang="en-US" sz="2000" dirty="0"/>
              <a:t>coordinate </a:t>
            </a:r>
            <a:r>
              <a:rPr lang="en-US" sz="2000" dirty="0" smtClean="0"/>
              <a:t>work activities </a:t>
            </a:r>
            <a:r>
              <a:rPr lang="en-US" sz="2000" dirty="0"/>
              <a:t>in the various parts of the organization, they ensure that all these parts </a:t>
            </a:r>
            <a:r>
              <a:rPr lang="en-US" sz="2000" dirty="0" smtClean="0"/>
              <a:t>are working </a:t>
            </a:r>
            <a:r>
              <a:rPr lang="en-US" sz="2000" dirty="0"/>
              <a:t>together so the organization’s goals can be </a:t>
            </a:r>
            <a:r>
              <a:rPr lang="en-US" sz="2000" dirty="0" smtClean="0"/>
              <a:t>achieved.</a:t>
            </a:r>
          </a:p>
          <a:p>
            <a:pPr lvl="1">
              <a:lnSpc>
                <a:spcPct val="120000"/>
              </a:lnSpc>
              <a:buFont typeface="Arial" panose="020B0604020202020204" pitchFamily="34" charset="0"/>
              <a:buChar char="•"/>
            </a:pPr>
            <a:r>
              <a:rPr lang="en-US" sz="2000" dirty="0" smtClean="0"/>
              <a:t>The theory implies </a:t>
            </a:r>
            <a:r>
              <a:rPr lang="en-US" sz="2000" dirty="0"/>
              <a:t>that decisions and actions in </a:t>
            </a:r>
            <a:r>
              <a:rPr lang="en-US" sz="2000" dirty="0" smtClean="0"/>
              <a:t>one organizational area </a:t>
            </a:r>
            <a:r>
              <a:rPr lang="en-US" sz="2000" dirty="0"/>
              <a:t>will affect other areas</a:t>
            </a:r>
            <a:r>
              <a:rPr lang="en-US" sz="2000" dirty="0" smtClean="0"/>
              <a:t>.</a:t>
            </a:r>
          </a:p>
          <a:p>
            <a:pPr lvl="1">
              <a:lnSpc>
                <a:spcPct val="120000"/>
              </a:lnSpc>
              <a:buFont typeface="Arial" panose="020B0604020202020204" pitchFamily="34" charset="0"/>
              <a:buChar char="•"/>
            </a:pPr>
            <a:r>
              <a:rPr lang="en-US" sz="2000" dirty="0" smtClean="0"/>
              <a:t>It recognizes </a:t>
            </a:r>
            <a:r>
              <a:rPr lang="en-US" sz="2000" dirty="0"/>
              <a:t>that organizations are not self-contained</a:t>
            </a:r>
            <a:r>
              <a:rPr lang="en-US" sz="2000" dirty="0" smtClean="0"/>
              <a:t>. They </a:t>
            </a:r>
            <a:r>
              <a:rPr lang="en-US" sz="2000" dirty="0"/>
              <a:t>rely on their environment for essential inputs and as outlets to absorb </a:t>
            </a:r>
            <a:r>
              <a:rPr lang="en-US" sz="2000" dirty="0" smtClean="0"/>
              <a:t>their outputs. No </a:t>
            </a:r>
            <a:r>
              <a:rPr lang="en-US" sz="2000" dirty="0"/>
              <a:t>organization can survive for long if it ignores government </a:t>
            </a:r>
            <a:r>
              <a:rPr lang="en-US" sz="2000" dirty="0" smtClean="0"/>
              <a:t>regulations, supplier </a:t>
            </a:r>
            <a:r>
              <a:rPr lang="en-US" sz="2000" dirty="0"/>
              <a:t>relations, or the varied external </a:t>
            </a:r>
            <a:r>
              <a:rPr lang="en-US" sz="2000" dirty="0" smtClean="0"/>
              <a:t>constituencies on </a:t>
            </a:r>
            <a:r>
              <a:rPr lang="en-US" sz="2000" dirty="0"/>
              <a:t>which it depends.</a:t>
            </a:r>
            <a:endParaRPr lang="en-US" sz="2000" dirty="0" smtClean="0"/>
          </a:p>
        </p:txBody>
      </p:sp>
      <p:sp>
        <p:nvSpPr>
          <p:cNvPr id="7" name="Slide Number Placeholder 6"/>
          <p:cNvSpPr>
            <a:spLocks noGrp="1"/>
          </p:cNvSpPr>
          <p:nvPr>
            <p:ph type="sldNum" sz="quarter" idx="12"/>
          </p:nvPr>
        </p:nvSpPr>
        <p:spPr/>
        <p:txBody>
          <a:bodyPr/>
          <a:lstStyle/>
          <a:p>
            <a:fld id="{E9EA1111-5A77-4C5B-86B5-3A57E92B1A73}" type="slidenum">
              <a:rPr lang="en-US" smtClean="0"/>
              <a:t>31</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16877485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b="1" dirty="0" smtClean="0"/>
              <a:t>Contingency Approach</a:t>
            </a:r>
            <a:endParaRPr lang="en-US" b="1" dirty="0"/>
          </a:p>
        </p:txBody>
      </p:sp>
      <p:sp>
        <p:nvSpPr>
          <p:cNvPr id="3" name="Content Placeholder 2"/>
          <p:cNvSpPr>
            <a:spLocks noGrp="1"/>
          </p:cNvSpPr>
          <p:nvPr>
            <p:ph idx="1"/>
          </p:nvPr>
        </p:nvSpPr>
        <p:spPr/>
        <p:txBody>
          <a:bodyPr anchor="ctr">
            <a:noAutofit/>
          </a:bodyPr>
          <a:lstStyle/>
          <a:p>
            <a:pPr marL="0" indent="0">
              <a:lnSpc>
                <a:spcPct val="120000"/>
              </a:lnSpc>
              <a:buNone/>
            </a:pPr>
            <a:r>
              <a:rPr lang="en-US" sz="2400" dirty="0"/>
              <a:t>The contingency approach (sometimes called </a:t>
            </a:r>
            <a:r>
              <a:rPr lang="en-US" sz="2400" dirty="0" smtClean="0"/>
              <a:t>the situational </a:t>
            </a:r>
            <a:r>
              <a:rPr lang="en-US" sz="2400" dirty="0"/>
              <a:t>approach) says that organizations are different, face different </a:t>
            </a:r>
            <a:r>
              <a:rPr lang="en-US" sz="2400" dirty="0" smtClean="0"/>
              <a:t>situations (</a:t>
            </a:r>
            <a:r>
              <a:rPr lang="en-US" sz="2400" dirty="0"/>
              <a:t>contingencies), and require different ways of managing</a:t>
            </a:r>
            <a:r>
              <a:rPr lang="en-US" sz="2400" dirty="0" smtClean="0"/>
              <a:t>.</a:t>
            </a:r>
          </a:p>
          <a:p>
            <a:pPr marL="342900" lvl="1" indent="-342900">
              <a:lnSpc>
                <a:spcPct val="120000"/>
              </a:lnSpc>
              <a:spcBef>
                <a:spcPts val="1200"/>
              </a:spcBef>
              <a:spcAft>
                <a:spcPts val="200"/>
              </a:spcAft>
              <a:buSzPct val="100000"/>
              <a:buFont typeface="Arial" panose="020B0604020202020204" pitchFamily="34" charset="0"/>
              <a:buChar char="•"/>
            </a:pPr>
            <a:r>
              <a:rPr lang="en-US" sz="2400" dirty="0"/>
              <a:t>Different and changing situations require managers to use different approaches and techniques</a:t>
            </a:r>
            <a:r>
              <a:rPr lang="en-US" sz="2400" dirty="0" smtClean="0"/>
              <a:t>.</a:t>
            </a:r>
          </a:p>
        </p:txBody>
      </p:sp>
      <p:sp>
        <p:nvSpPr>
          <p:cNvPr id="7" name="Slide Number Placeholder 6"/>
          <p:cNvSpPr>
            <a:spLocks noGrp="1"/>
          </p:cNvSpPr>
          <p:nvPr>
            <p:ph type="sldNum" sz="quarter" idx="12"/>
          </p:nvPr>
        </p:nvSpPr>
        <p:spPr/>
        <p:txBody>
          <a:bodyPr/>
          <a:lstStyle/>
          <a:p>
            <a:fld id="{E9EA1111-5A77-4C5B-86B5-3A57E92B1A73}" type="slidenum">
              <a:rPr lang="en-US" smtClean="0"/>
              <a:t>32</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77896909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b="1" dirty="0" smtClean="0"/>
              <a:t>Contingency Approach</a:t>
            </a:r>
            <a:endParaRPr lang="en-US" b="1" dirty="0"/>
          </a:p>
        </p:txBody>
      </p:sp>
      <p:sp>
        <p:nvSpPr>
          <p:cNvPr id="3" name="Content Placeholder 2"/>
          <p:cNvSpPr>
            <a:spLocks noGrp="1"/>
          </p:cNvSpPr>
          <p:nvPr>
            <p:ph idx="1"/>
          </p:nvPr>
        </p:nvSpPr>
        <p:spPr/>
        <p:txBody>
          <a:bodyPr anchor="ctr">
            <a:noAutofit/>
          </a:bodyPr>
          <a:lstStyle/>
          <a:p>
            <a:pPr lvl="1">
              <a:lnSpc>
                <a:spcPct val="120000"/>
              </a:lnSpc>
              <a:buFont typeface="Arial" panose="020B0604020202020204" pitchFamily="34" charset="0"/>
              <a:buChar char="•"/>
            </a:pPr>
            <a:r>
              <a:rPr lang="en-US" sz="2400" b="1" i="1" dirty="0" smtClean="0"/>
              <a:t>If </a:t>
            </a:r>
            <a:r>
              <a:rPr lang="en-US" sz="2400" dirty="0"/>
              <a:t>this is the way my </a:t>
            </a:r>
            <a:r>
              <a:rPr lang="en-US" sz="2400" dirty="0" smtClean="0"/>
              <a:t>situation is</a:t>
            </a:r>
            <a:r>
              <a:rPr lang="en-US" sz="2400" dirty="0"/>
              <a:t>, </a:t>
            </a:r>
            <a:r>
              <a:rPr lang="en-US" sz="2400" b="1" i="1" dirty="0"/>
              <a:t>then</a:t>
            </a:r>
            <a:r>
              <a:rPr lang="en-US" sz="2400" dirty="0"/>
              <a:t> this is the best way for me to manage in this </a:t>
            </a:r>
            <a:r>
              <a:rPr lang="en-US" sz="2400" dirty="0" smtClean="0"/>
              <a:t>situation.</a:t>
            </a:r>
          </a:p>
          <a:p>
            <a:pPr lvl="1">
              <a:lnSpc>
                <a:spcPct val="120000"/>
              </a:lnSpc>
              <a:buFont typeface="Arial" panose="020B0604020202020204" pitchFamily="34" charset="0"/>
              <a:buChar char="•"/>
            </a:pPr>
            <a:endParaRPr lang="en-US" sz="2400" dirty="0"/>
          </a:p>
          <a:p>
            <a:pPr lvl="1">
              <a:lnSpc>
                <a:spcPct val="120000"/>
              </a:lnSpc>
              <a:buFont typeface="Arial" panose="020B0604020202020204" pitchFamily="34" charset="0"/>
              <a:buChar char="•"/>
            </a:pPr>
            <a:r>
              <a:rPr lang="en-US" sz="2400" dirty="0" smtClean="0"/>
              <a:t>It </a:t>
            </a:r>
            <a:r>
              <a:rPr lang="en-US" sz="2400" dirty="0"/>
              <a:t>would be surprising to find universally </a:t>
            </a:r>
            <a:r>
              <a:rPr lang="en-US" sz="2400" dirty="0" smtClean="0"/>
              <a:t>applicable management </a:t>
            </a:r>
            <a:r>
              <a:rPr lang="en-US" sz="2400" dirty="0"/>
              <a:t>rules that would work in all situations. But, of course, it’s one thing </a:t>
            </a:r>
            <a:r>
              <a:rPr lang="en-US" sz="2400" dirty="0" smtClean="0"/>
              <a:t>to say </a:t>
            </a:r>
            <a:r>
              <a:rPr lang="en-US" sz="2400" dirty="0"/>
              <a:t>that the way to manage “depends on the situation</a:t>
            </a:r>
            <a:r>
              <a:rPr lang="en-US" sz="2400" dirty="0" smtClean="0"/>
              <a:t>”.</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33</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933083375"/>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nSpc>
                <a:spcPct val="100000"/>
              </a:lnSpc>
            </a:pPr>
            <a:r>
              <a:rPr lang="en-US" b="1" dirty="0"/>
              <a:t>Exhibit MH-8 </a:t>
            </a:r>
            <a:br>
              <a:rPr lang="en-US" b="1" dirty="0"/>
            </a:br>
            <a:r>
              <a:rPr lang="en-US" b="1" dirty="0"/>
              <a:t>Popular Contingency Variables</a:t>
            </a:r>
            <a:endParaRPr lang="en-US" b="1" dirty="0"/>
          </a:p>
        </p:txBody>
      </p:sp>
      <p:sp>
        <p:nvSpPr>
          <p:cNvPr id="3" name="Content Placeholder 2"/>
          <p:cNvSpPr>
            <a:spLocks noGrp="1"/>
          </p:cNvSpPr>
          <p:nvPr>
            <p:ph idx="1"/>
          </p:nvPr>
        </p:nvSpPr>
        <p:spPr>
          <a:xfrm>
            <a:off x="822959" y="2017756"/>
            <a:ext cx="7543801" cy="4023360"/>
          </a:xfrm>
        </p:spPr>
        <p:txBody>
          <a:bodyPr anchor="ctr">
            <a:noAutofit/>
          </a:bodyPr>
          <a:lstStyle/>
          <a:p>
            <a:pPr lvl="1">
              <a:lnSpc>
                <a:spcPct val="100000"/>
              </a:lnSpc>
              <a:buFont typeface="Arial" panose="020B0604020202020204" pitchFamily="34" charset="0"/>
              <a:buChar char="•"/>
            </a:pPr>
            <a:r>
              <a:rPr lang="en-US" sz="2200" b="1" dirty="0"/>
              <a:t>Organization Size. </a:t>
            </a:r>
            <a:r>
              <a:rPr lang="en-US" sz="2200" dirty="0"/>
              <a:t>As size increases, so do the problems of coordination. For instance, the type of organization structure appropriate for an organization of 50,000 employees is likely to be inefficient for an organization of 50 employees</a:t>
            </a:r>
            <a:r>
              <a:rPr lang="en-US" sz="2200" dirty="0" smtClean="0"/>
              <a:t>.</a:t>
            </a:r>
          </a:p>
          <a:p>
            <a:pPr lvl="1">
              <a:lnSpc>
                <a:spcPct val="100000"/>
              </a:lnSpc>
              <a:buFont typeface="Arial" panose="020B0604020202020204" pitchFamily="34" charset="0"/>
              <a:buChar char="•"/>
            </a:pPr>
            <a:endParaRPr lang="en-US" sz="2200" dirty="0"/>
          </a:p>
          <a:p>
            <a:pPr lvl="1">
              <a:lnSpc>
                <a:spcPct val="100000"/>
              </a:lnSpc>
              <a:buFont typeface="Arial" panose="020B0604020202020204" pitchFamily="34" charset="0"/>
              <a:buChar char="•"/>
            </a:pPr>
            <a:r>
              <a:rPr lang="en-US" sz="2200" b="1" dirty="0"/>
              <a:t>Routineness of Task Technology. </a:t>
            </a:r>
            <a:r>
              <a:rPr lang="en-US" sz="2200" dirty="0"/>
              <a:t>To achieve its purpose, an organization uses technology. Routine technologies require organizational structures, leadership styles, and control systems that differ from those required by customized or </a:t>
            </a:r>
            <a:r>
              <a:rPr lang="en-US" sz="2200" dirty="0" smtClean="0"/>
              <a:t>non-routine </a:t>
            </a:r>
            <a:r>
              <a:rPr lang="en-US" sz="2200" dirty="0"/>
              <a:t>technologies</a:t>
            </a:r>
            <a:r>
              <a:rPr lang="en-US" sz="2200" dirty="0" smtClean="0"/>
              <a:t>.</a:t>
            </a:r>
            <a:endParaRPr lang="en-US" sz="2200" dirty="0"/>
          </a:p>
        </p:txBody>
      </p:sp>
      <p:sp>
        <p:nvSpPr>
          <p:cNvPr id="7" name="Slide Number Placeholder 6"/>
          <p:cNvSpPr>
            <a:spLocks noGrp="1"/>
          </p:cNvSpPr>
          <p:nvPr>
            <p:ph type="sldNum" sz="quarter" idx="12"/>
          </p:nvPr>
        </p:nvSpPr>
        <p:spPr/>
        <p:txBody>
          <a:bodyPr/>
          <a:lstStyle/>
          <a:p>
            <a:fld id="{E9EA1111-5A77-4C5B-86B5-3A57E92B1A73}" type="slidenum">
              <a:rPr lang="en-US" smtClean="0"/>
              <a:t>34</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17492053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pPr>
              <a:lnSpc>
                <a:spcPct val="100000"/>
              </a:lnSpc>
            </a:pPr>
            <a:r>
              <a:rPr lang="en-US" b="1" dirty="0"/>
              <a:t>Exhibit MH-8 </a:t>
            </a:r>
            <a:br>
              <a:rPr lang="en-US" b="1" dirty="0"/>
            </a:br>
            <a:r>
              <a:rPr lang="en-US" b="1" dirty="0"/>
              <a:t>Popular Contingency Variables</a:t>
            </a:r>
            <a:endParaRPr lang="en-US" b="1" dirty="0"/>
          </a:p>
        </p:txBody>
      </p:sp>
      <p:sp>
        <p:nvSpPr>
          <p:cNvPr id="3" name="Content Placeholder 2"/>
          <p:cNvSpPr>
            <a:spLocks noGrp="1"/>
          </p:cNvSpPr>
          <p:nvPr>
            <p:ph idx="1"/>
          </p:nvPr>
        </p:nvSpPr>
        <p:spPr>
          <a:xfrm>
            <a:off x="822959" y="2017756"/>
            <a:ext cx="7543801" cy="4023360"/>
          </a:xfrm>
        </p:spPr>
        <p:txBody>
          <a:bodyPr anchor="ctr">
            <a:noAutofit/>
          </a:bodyPr>
          <a:lstStyle/>
          <a:p>
            <a:pPr lvl="1">
              <a:lnSpc>
                <a:spcPct val="100000"/>
              </a:lnSpc>
              <a:buFont typeface="Arial" panose="020B0604020202020204" pitchFamily="34" charset="0"/>
              <a:buChar char="•"/>
            </a:pPr>
            <a:r>
              <a:rPr lang="en-US" sz="2200" b="1" dirty="0" smtClean="0"/>
              <a:t>Environmental </a:t>
            </a:r>
            <a:r>
              <a:rPr lang="en-US" sz="2200" b="1" dirty="0"/>
              <a:t>Uncertainty. </a:t>
            </a:r>
            <a:r>
              <a:rPr lang="en-US" sz="2200" dirty="0"/>
              <a:t>The degree of uncertainty caused by environmental changes influences the management process. What works best in a stable and predictable environment may be totally inappropriate in a rapidly changing and unpredictable environment</a:t>
            </a:r>
            <a:r>
              <a:rPr lang="en-US" sz="2200" dirty="0" smtClean="0"/>
              <a:t>.</a:t>
            </a:r>
          </a:p>
          <a:p>
            <a:pPr lvl="1">
              <a:lnSpc>
                <a:spcPct val="100000"/>
              </a:lnSpc>
              <a:buFont typeface="Arial" panose="020B0604020202020204" pitchFamily="34" charset="0"/>
              <a:buChar char="•"/>
            </a:pPr>
            <a:endParaRPr lang="en-US" sz="2200" dirty="0"/>
          </a:p>
          <a:p>
            <a:pPr lvl="1">
              <a:lnSpc>
                <a:spcPct val="100000"/>
              </a:lnSpc>
              <a:buFont typeface="Arial" panose="020B0604020202020204" pitchFamily="34" charset="0"/>
              <a:buChar char="•"/>
            </a:pPr>
            <a:r>
              <a:rPr lang="en-US" sz="2200" b="1" dirty="0"/>
              <a:t>Individual Differences. </a:t>
            </a:r>
            <a:r>
              <a:rPr lang="en-US" sz="2200" dirty="0"/>
              <a:t>Individuals differ in terms of their desire for growth, autonomy, tolerance of ambiguity, and expectations. These and other individual differences are particularly important when managers select motivation techniques, leadership styles, and job designs.</a:t>
            </a:r>
            <a:endParaRPr lang="en-US" sz="2200" dirty="0"/>
          </a:p>
        </p:txBody>
      </p:sp>
      <p:sp>
        <p:nvSpPr>
          <p:cNvPr id="7" name="Slide Number Placeholder 6"/>
          <p:cNvSpPr>
            <a:spLocks noGrp="1"/>
          </p:cNvSpPr>
          <p:nvPr>
            <p:ph type="sldNum" sz="quarter" idx="12"/>
          </p:nvPr>
        </p:nvSpPr>
        <p:spPr/>
        <p:txBody>
          <a:bodyPr/>
          <a:lstStyle/>
          <a:p>
            <a:fld id="{E9EA1111-5A77-4C5B-86B5-3A57E92B1A73}" type="slidenum">
              <a:rPr lang="en-US" smtClean="0"/>
              <a:t>35</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901019774"/>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pPr>
              <a:lnSpc>
                <a:spcPct val="100000"/>
              </a:lnSpc>
            </a:pPr>
            <a:r>
              <a:rPr lang="en-US" sz="4400" b="1" dirty="0"/>
              <a:t>Review Learning Objective MH-1</a:t>
            </a:r>
            <a:endParaRPr lang="en-US" sz="4400" b="1" dirty="0"/>
          </a:p>
        </p:txBody>
      </p:sp>
      <p:sp>
        <p:nvSpPr>
          <p:cNvPr id="3" name="Content Placeholder 2"/>
          <p:cNvSpPr>
            <a:spLocks noGrp="1"/>
          </p:cNvSpPr>
          <p:nvPr>
            <p:ph idx="1"/>
          </p:nvPr>
        </p:nvSpPr>
        <p:spPr>
          <a:xfrm>
            <a:off x="822959" y="2017756"/>
            <a:ext cx="7543801" cy="4023360"/>
          </a:xfrm>
        </p:spPr>
        <p:txBody>
          <a:bodyPr anchor="ctr">
            <a:noAutofit/>
          </a:bodyPr>
          <a:lstStyle/>
          <a:p>
            <a:pPr marL="255600" indent="-255600">
              <a:lnSpc>
                <a:spcPct val="100000"/>
              </a:lnSpc>
            </a:pPr>
            <a:r>
              <a:rPr lang="en-US" sz="2400" b="1" dirty="0"/>
              <a:t>Describe some early management examples</a:t>
            </a:r>
            <a:r>
              <a:rPr lang="en-US" sz="2400" b="1" dirty="0" smtClean="0"/>
              <a:t>.</a:t>
            </a:r>
          </a:p>
          <a:p>
            <a:pPr marL="255600" indent="-255600">
              <a:lnSpc>
                <a:spcPct val="100000"/>
              </a:lnSpc>
            </a:pPr>
            <a:endParaRPr lang="en-US" sz="2400" b="1" dirty="0"/>
          </a:p>
          <a:p>
            <a:pPr marL="800100" lvl="1" indent="-342900">
              <a:lnSpc>
                <a:spcPct val="100000"/>
              </a:lnSpc>
              <a:buFont typeface="Arial" panose="020B0604020202020204" pitchFamily="34" charset="0"/>
              <a:buChar char="•"/>
            </a:pPr>
            <a:r>
              <a:rPr lang="en-US" sz="2400" dirty="0"/>
              <a:t>Early examples of management practice in the construction of the Egyptian pyramids.</a:t>
            </a:r>
          </a:p>
          <a:p>
            <a:pPr marL="800100" lvl="1" indent="-342900">
              <a:lnSpc>
                <a:spcPct val="100000"/>
              </a:lnSpc>
              <a:buFont typeface="Arial" panose="020B0604020202020204" pitchFamily="34" charset="0"/>
              <a:buChar char="•"/>
            </a:pPr>
            <a:r>
              <a:rPr lang="en-US" sz="2400" dirty="0"/>
              <a:t>Adam Smith’s </a:t>
            </a:r>
            <a:r>
              <a:rPr lang="en-US" sz="2400" b="1" dirty="0"/>
              <a:t>Wealth of Nations</a:t>
            </a:r>
            <a:r>
              <a:rPr lang="en-US" sz="2400" i="1" dirty="0"/>
              <a:t> </a:t>
            </a:r>
            <a:r>
              <a:rPr lang="en-US" sz="2400" dirty="0"/>
              <a:t>argued the benefits of division of labor.</a:t>
            </a:r>
          </a:p>
          <a:p>
            <a:pPr marL="800100" lvl="1" indent="-342900">
              <a:lnSpc>
                <a:spcPct val="100000"/>
              </a:lnSpc>
              <a:buFont typeface="Arial" panose="020B0604020202020204" pitchFamily="34" charset="0"/>
              <a:buChar char="•"/>
            </a:pPr>
            <a:r>
              <a:rPr lang="en-US" sz="2400" dirty="0"/>
              <a:t>In the industrial revolution where it became more economical to manufacture in factories than at home.</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36</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80867091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sz="4400" b="1" dirty="0"/>
              <a:t>Review Learning Objective </a:t>
            </a:r>
            <a:r>
              <a:rPr lang="en-US" sz="4400" b="1" dirty="0" smtClean="0"/>
              <a:t>MH-2</a:t>
            </a:r>
            <a:endParaRPr lang="en-US" sz="3600" b="1" dirty="0"/>
          </a:p>
        </p:txBody>
      </p:sp>
      <p:sp>
        <p:nvSpPr>
          <p:cNvPr id="3" name="Content Placeholder 2"/>
          <p:cNvSpPr>
            <a:spLocks noGrp="1"/>
          </p:cNvSpPr>
          <p:nvPr>
            <p:ph idx="1"/>
          </p:nvPr>
        </p:nvSpPr>
        <p:spPr>
          <a:xfrm>
            <a:off x="822959" y="2017756"/>
            <a:ext cx="7543801" cy="4023360"/>
          </a:xfrm>
        </p:spPr>
        <p:txBody>
          <a:bodyPr anchor="ctr">
            <a:noAutofit/>
          </a:bodyPr>
          <a:lstStyle/>
          <a:p>
            <a:pPr marL="255600" indent="-255600">
              <a:lnSpc>
                <a:spcPct val="100000"/>
              </a:lnSpc>
            </a:pPr>
            <a:r>
              <a:rPr lang="en-US" sz="2400" b="1" dirty="0"/>
              <a:t>Explain the various theories in the classical approach</a:t>
            </a:r>
            <a:r>
              <a:rPr lang="en-US" sz="2400" b="1" dirty="0" smtClean="0"/>
              <a:t>.</a:t>
            </a:r>
            <a:endParaRPr lang="en-US" sz="2400" b="1" dirty="0"/>
          </a:p>
          <a:p>
            <a:pPr marL="800100" lvl="1" indent="-342900">
              <a:lnSpc>
                <a:spcPct val="100000"/>
              </a:lnSpc>
              <a:buSzPct val="100000"/>
              <a:buFont typeface="Arial" panose="020B0604020202020204" pitchFamily="34" charset="0"/>
              <a:buChar char="•"/>
            </a:pPr>
            <a:r>
              <a:rPr lang="en-US" sz="2400" dirty="0"/>
              <a:t>Frederick W. Taylor studied manual work using scientific principles.</a:t>
            </a:r>
          </a:p>
          <a:p>
            <a:pPr marL="800100" lvl="1" indent="-342900">
              <a:lnSpc>
                <a:spcPct val="100000"/>
              </a:lnSpc>
              <a:buSzPct val="100000"/>
              <a:buFont typeface="Arial" panose="020B0604020202020204" pitchFamily="34" charset="0"/>
              <a:buChar char="•"/>
            </a:pPr>
            <a:r>
              <a:rPr lang="en-US" sz="2400" dirty="0"/>
              <a:t>The Gilbreths’ studied efficient hand-and-body motions.</a:t>
            </a:r>
          </a:p>
          <a:p>
            <a:pPr marL="800100" lvl="1" indent="-342900">
              <a:lnSpc>
                <a:spcPct val="100000"/>
              </a:lnSpc>
              <a:buSzPct val="100000"/>
              <a:buFont typeface="Arial" panose="020B0604020202020204" pitchFamily="34" charset="0"/>
              <a:buChar char="•"/>
            </a:pPr>
            <a:r>
              <a:rPr lang="en-US" sz="2400" dirty="0" err="1"/>
              <a:t>Fayol</a:t>
            </a:r>
            <a:r>
              <a:rPr lang="en-US" sz="2400" dirty="0"/>
              <a:t> believed the functions of management were common to all business </a:t>
            </a:r>
            <a:r>
              <a:rPr lang="en-US" sz="2400" dirty="0" smtClean="0"/>
              <a:t>endeavors.</a:t>
            </a:r>
          </a:p>
          <a:p>
            <a:pPr marL="800100" lvl="1" indent="-342900">
              <a:lnSpc>
                <a:spcPct val="100000"/>
              </a:lnSpc>
              <a:buSzPct val="100000"/>
              <a:buFont typeface="Arial" panose="020B0604020202020204" pitchFamily="34" charset="0"/>
              <a:buChar char="•"/>
            </a:pPr>
            <a:r>
              <a:rPr lang="en-US" sz="2400" dirty="0" err="1" smtClean="0"/>
              <a:t>Fayol</a:t>
            </a:r>
            <a:r>
              <a:rPr lang="en-US" sz="2400" dirty="0" smtClean="0"/>
              <a:t> </a:t>
            </a:r>
            <a:r>
              <a:rPr lang="en-US" sz="2400" dirty="0"/>
              <a:t>developed 14 principles of management</a:t>
            </a:r>
            <a:r>
              <a:rPr lang="en-US" sz="2400" dirty="0" smtClean="0"/>
              <a:t>. </a:t>
            </a:r>
          </a:p>
          <a:p>
            <a:pPr marL="800100" lvl="1" indent="-342900">
              <a:lnSpc>
                <a:spcPct val="100000"/>
              </a:lnSpc>
              <a:buSzPct val="100000"/>
              <a:buFont typeface="Arial" panose="020B0604020202020204" pitchFamily="34" charset="0"/>
              <a:buChar char="•"/>
            </a:pPr>
            <a:r>
              <a:rPr lang="en-US" sz="2400" dirty="0" smtClean="0"/>
              <a:t>Weber </a:t>
            </a:r>
            <a:r>
              <a:rPr lang="en-US" sz="2400" dirty="0"/>
              <a:t>described an ideal type of organization he called a bureaucracy</a:t>
            </a:r>
            <a:r>
              <a:rPr lang="en-US" sz="2400" dirty="0" smtClean="0"/>
              <a:t>.</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37</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883356189"/>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sz="4400" b="1" dirty="0"/>
              <a:t>Review Learning Objective MH-3</a:t>
            </a:r>
            <a:endParaRPr lang="en-US" sz="3600" b="1" dirty="0"/>
          </a:p>
        </p:txBody>
      </p:sp>
      <p:sp>
        <p:nvSpPr>
          <p:cNvPr id="3" name="Content Placeholder 2"/>
          <p:cNvSpPr>
            <a:spLocks noGrp="1"/>
          </p:cNvSpPr>
          <p:nvPr>
            <p:ph idx="1"/>
          </p:nvPr>
        </p:nvSpPr>
        <p:spPr>
          <a:xfrm>
            <a:off x="822959" y="2017756"/>
            <a:ext cx="7543801" cy="4023360"/>
          </a:xfrm>
        </p:spPr>
        <p:txBody>
          <a:bodyPr anchor="ctr">
            <a:noAutofit/>
          </a:bodyPr>
          <a:lstStyle/>
          <a:p>
            <a:pPr marL="255600" indent="-255600">
              <a:lnSpc>
                <a:spcPct val="100000"/>
              </a:lnSpc>
            </a:pPr>
            <a:r>
              <a:rPr lang="en-US" sz="2400" b="1" dirty="0"/>
              <a:t>Discuss the development and uses of the behavioral approach</a:t>
            </a:r>
            <a:r>
              <a:rPr lang="en-US" sz="2400" b="1" dirty="0" smtClean="0"/>
              <a:t>.</a:t>
            </a:r>
          </a:p>
          <a:p>
            <a:pPr marL="255600" indent="-255600">
              <a:lnSpc>
                <a:spcPct val="100000"/>
              </a:lnSpc>
            </a:pPr>
            <a:endParaRPr lang="en-US" sz="2400" b="1" dirty="0"/>
          </a:p>
          <a:p>
            <a:pPr marL="800100" lvl="1" indent="-342900">
              <a:lnSpc>
                <a:spcPct val="100000"/>
              </a:lnSpc>
              <a:buSzPct val="100000"/>
              <a:buFont typeface="Arial" panose="020B0604020202020204" pitchFamily="34" charset="0"/>
              <a:buChar char="•"/>
            </a:pPr>
            <a:r>
              <a:rPr lang="en-US" sz="2400" dirty="0"/>
              <a:t>Early OB advocates believed that people were the most important asset of the organization and should be managed accordingly.</a:t>
            </a:r>
          </a:p>
          <a:p>
            <a:pPr marL="800100" lvl="1" indent="-342900">
              <a:lnSpc>
                <a:spcPct val="100000"/>
              </a:lnSpc>
              <a:buSzPct val="100000"/>
              <a:buFont typeface="Arial" panose="020B0604020202020204" pitchFamily="34" charset="0"/>
              <a:buChar char="•"/>
            </a:pPr>
            <a:r>
              <a:rPr lang="en-US" sz="2400" dirty="0"/>
              <a:t>The Hawthorne Studies dramatically affected management beliefs about the role of people in organizations.</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38</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3733555086"/>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sz="4400" b="1" dirty="0"/>
              <a:t>Review Learning Objective </a:t>
            </a:r>
            <a:r>
              <a:rPr lang="en-US" sz="4400" b="1" dirty="0" smtClean="0"/>
              <a:t>MH-4</a:t>
            </a:r>
            <a:endParaRPr lang="en-US" sz="3600" b="1" dirty="0"/>
          </a:p>
        </p:txBody>
      </p:sp>
      <p:sp>
        <p:nvSpPr>
          <p:cNvPr id="3" name="Content Placeholder 2"/>
          <p:cNvSpPr>
            <a:spLocks noGrp="1"/>
          </p:cNvSpPr>
          <p:nvPr>
            <p:ph idx="1"/>
          </p:nvPr>
        </p:nvSpPr>
        <p:spPr>
          <a:xfrm>
            <a:off x="822959" y="2017756"/>
            <a:ext cx="7543801" cy="4023360"/>
          </a:xfrm>
        </p:spPr>
        <p:txBody>
          <a:bodyPr anchor="ctr">
            <a:noAutofit/>
          </a:bodyPr>
          <a:lstStyle/>
          <a:p>
            <a:pPr marL="255600" indent="-255600">
              <a:lnSpc>
                <a:spcPct val="100000"/>
              </a:lnSpc>
            </a:pPr>
            <a:r>
              <a:rPr lang="en-US" sz="2400" b="1" dirty="0"/>
              <a:t>Describe the quantitative approach</a:t>
            </a:r>
            <a:r>
              <a:rPr lang="en-US" sz="2400" b="1" dirty="0" smtClean="0"/>
              <a:t>.</a:t>
            </a:r>
          </a:p>
          <a:p>
            <a:pPr marL="255600" indent="-255600">
              <a:lnSpc>
                <a:spcPct val="100000"/>
              </a:lnSpc>
            </a:pPr>
            <a:endParaRPr lang="en-US" sz="2400" b="1" dirty="0"/>
          </a:p>
          <a:p>
            <a:pPr marL="800100" lvl="1" indent="-342900">
              <a:lnSpc>
                <a:spcPct val="100000"/>
              </a:lnSpc>
              <a:buSzPct val="100000"/>
              <a:buFont typeface="Arial" panose="020B0604020202020204" pitchFamily="34" charset="0"/>
              <a:buChar char="•"/>
            </a:pPr>
            <a:r>
              <a:rPr lang="en-US" sz="2400" dirty="0"/>
              <a:t>The quantitative approach involves applications of statistics, optimization models, information models, and computer simulations to management activities.</a:t>
            </a:r>
          </a:p>
          <a:p>
            <a:pPr marL="800100" lvl="1" indent="-342900">
              <a:lnSpc>
                <a:spcPct val="100000"/>
              </a:lnSpc>
              <a:buSzPct val="100000"/>
              <a:buFont typeface="Arial" panose="020B0604020202020204" pitchFamily="34" charset="0"/>
              <a:buChar char="•"/>
            </a:pPr>
            <a:r>
              <a:rPr lang="en-US" sz="2400" dirty="0"/>
              <a:t>Total quality management—a management philosophy devoted to continual improvement and responding to customer needs and expectations—also makes use of quantitative methods to meet its goals.</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39</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3460275828"/>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smtClean="0"/>
              <a:t>Early Examples of </a:t>
            </a:r>
            <a:r>
              <a:rPr lang="en-US" b="1" dirty="0"/>
              <a:t>Management</a:t>
            </a:r>
            <a:endParaRPr lang="en-US" dirty="0"/>
          </a:p>
        </p:txBody>
      </p:sp>
      <p:sp>
        <p:nvSpPr>
          <p:cNvPr id="3" name="Content Placeholder 2"/>
          <p:cNvSpPr>
            <a:spLocks noGrp="1"/>
          </p:cNvSpPr>
          <p:nvPr>
            <p:ph idx="1"/>
          </p:nvPr>
        </p:nvSpPr>
        <p:spPr/>
        <p:txBody>
          <a:bodyPr anchor="ctr">
            <a:normAutofit/>
          </a:bodyPr>
          <a:lstStyle/>
          <a:p>
            <a:pPr marL="0" indent="0">
              <a:lnSpc>
                <a:spcPct val="100000"/>
              </a:lnSpc>
              <a:buNone/>
            </a:pPr>
            <a:r>
              <a:rPr lang="en-US" sz="2400" dirty="0" smtClean="0"/>
              <a:t>Management </a:t>
            </a:r>
            <a:r>
              <a:rPr lang="en-US" sz="2400" dirty="0"/>
              <a:t>has been practiced a long </a:t>
            </a:r>
            <a:r>
              <a:rPr lang="en-US" sz="2400" dirty="0" smtClean="0"/>
              <a:t>time.</a:t>
            </a:r>
            <a:r>
              <a:rPr lang="en-US" sz="2400" dirty="0"/>
              <a:t/>
            </a:r>
            <a:br>
              <a:rPr lang="en-US" sz="2400" dirty="0"/>
            </a:br>
            <a:endParaRPr lang="en-US" sz="2400" dirty="0"/>
          </a:p>
          <a:p>
            <a:pPr lvl="1">
              <a:lnSpc>
                <a:spcPct val="100000"/>
              </a:lnSpc>
              <a:buFont typeface="Arial" panose="020B0604020202020204" pitchFamily="34" charset="0"/>
              <a:buChar char="•"/>
            </a:pPr>
            <a:r>
              <a:rPr lang="en-US" sz="2400" b="1" dirty="0" smtClean="0"/>
              <a:t>The </a:t>
            </a:r>
            <a:r>
              <a:rPr lang="en-US" sz="2400" b="1" dirty="0"/>
              <a:t>Egyptian </a:t>
            </a:r>
            <a:r>
              <a:rPr lang="en-US" sz="2400" b="1" dirty="0" smtClean="0"/>
              <a:t>pyramids</a:t>
            </a:r>
          </a:p>
          <a:p>
            <a:pPr marL="384048" lvl="2" indent="0">
              <a:lnSpc>
                <a:spcPct val="100000"/>
              </a:lnSpc>
              <a:buNone/>
            </a:pPr>
            <a:r>
              <a:rPr lang="en-US" sz="2000" dirty="0" smtClean="0"/>
              <a:t>Took more than </a:t>
            </a:r>
            <a:r>
              <a:rPr lang="en-US" sz="2000" i="1" dirty="0" smtClean="0"/>
              <a:t>100,000 workers and </a:t>
            </a:r>
            <a:br>
              <a:rPr lang="en-US" sz="2000" i="1" dirty="0" smtClean="0"/>
            </a:br>
            <a:r>
              <a:rPr lang="en-US" sz="2000" dirty="0" smtClean="0"/>
              <a:t>some </a:t>
            </a:r>
            <a:r>
              <a:rPr lang="en-US" sz="2000" i="1" dirty="0"/>
              <a:t>20 years </a:t>
            </a:r>
            <a:r>
              <a:rPr lang="en-US" sz="2000" dirty="0"/>
              <a:t>to </a:t>
            </a:r>
            <a:r>
              <a:rPr lang="en-US" sz="2000" dirty="0" smtClean="0"/>
              <a:t>construct a </a:t>
            </a:r>
            <a:r>
              <a:rPr lang="en-US" sz="2000" dirty="0"/>
              <a:t>single </a:t>
            </a:r>
            <a:r>
              <a:rPr lang="en-US" sz="2000" dirty="0" smtClean="0"/>
              <a:t/>
            </a:r>
            <a:br>
              <a:rPr lang="en-US" sz="2000" dirty="0" smtClean="0"/>
            </a:br>
            <a:r>
              <a:rPr lang="en-US" sz="2000" dirty="0" smtClean="0"/>
              <a:t>pyramid.</a:t>
            </a:r>
          </a:p>
          <a:p>
            <a:pPr marL="384048" lvl="2" indent="0">
              <a:lnSpc>
                <a:spcPct val="100000"/>
              </a:lnSpc>
              <a:buNone/>
            </a:pPr>
            <a:endParaRPr lang="en-US" sz="2000" dirty="0"/>
          </a:p>
          <a:p>
            <a:pPr lvl="1">
              <a:lnSpc>
                <a:spcPct val="100000"/>
              </a:lnSpc>
              <a:buFont typeface="Arial" panose="020B0604020202020204" pitchFamily="34" charset="0"/>
              <a:buChar char="•"/>
            </a:pPr>
            <a:r>
              <a:rPr lang="en-US" sz="2400" b="1" dirty="0" smtClean="0"/>
              <a:t>The </a:t>
            </a:r>
            <a:r>
              <a:rPr lang="en-US" sz="2400" b="1" dirty="0"/>
              <a:t>Great Wall of </a:t>
            </a:r>
            <a:r>
              <a:rPr lang="en-US" sz="2400" b="1" dirty="0" smtClean="0"/>
              <a:t>China</a:t>
            </a:r>
          </a:p>
          <a:p>
            <a:pPr marL="384048" lvl="2" indent="0">
              <a:lnSpc>
                <a:spcPct val="100000"/>
              </a:lnSpc>
              <a:buNone/>
            </a:pPr>
            <a:r>
              <a:rPr lang="en-US" sz="2000" dirty="0"/>
              <a:t>R</a:t>
            </a:r>
            <a:r>
              <a:rPr lang="en-US" sz="2000" dirty="0" smtClean="0"/>
              <a:t>ecognized </a:t>
            </a:r>
            <a:r>
              <a:rPr lang="en-US" sz="2000" dirty="0"/>
              <a:t>as one of the most </a:t>
            </a:r>
            <a:r>
              <a:rPr lang="en-US" sz="2000" dirty="0" smtClean="0"/>
              <a:t/>
            </a:r>
            <a:br>
              <a:rPr lang="en-US" sz="2000" dirty="0" smtClean="0"/>
            </a:br>
            <a:r>
              <a:rPr lang="en-US" sz="2000" dirty="0" smtClean="0"/>
              <a:t>impressive </a:t>
            </a:r>
            <a:r>
              <a:rPr lang="en-US" sz="2000" dirty="0"/>
              <a:t>architectural feats in </a:t>
            </a:r>
            <a:r>
              <a:rPr lang="en-US" sz="2000" dirty="0" smtClean="0"/>
              <a:t>history.</a:t>
            </a:r>
            <a:endParaRPr lang="en-US" sz="2000" dirty="0"/>
          </a:p>
        </p:txBody>
      </p:sp>
      <p:sp>
        <p:nvSpPr>
          <p:cNvPr id="6" name="Slide Number Placeholder 5"/>
          <p:cNvSpPr>
            <a:spLocks noGrp="1"/>
          </p:cNvSpPr>
          <p:nvPr>
            <p:ph type="sldNum" sz="quarter" idx="12"/>
          </p:nvPr>
        </p:nvSpPr>
        <p:spPr/>
        <p:txBody>
          <a:bodyPr/>
          <a:lstStyle/>
          <a:p>
            <a:fld id="{E9EA1111-5A77-4C5B-86B5-3A57E92B1A73}" type="slidenum">
              <a:rPr lang="en-US" smtClean="0"/>
              <a:t>4</a:t>
            </a:fld>
            <a:endParaRPr lang="en-US"/>
          </a:p>
        </p:txBody>
      </p:sp>
      <p:sp>
        <p:nvSpPr>
          <p:cNvPr id="5" name="TextBox 4"/>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4" name="Picture 3"/>
          <p:cNvPicPr>
            <a:picLocks noChangeAspect="1"/>
          </p:cNvPicPr>
          <p:nvPr/>
        </p:nvPicPr>
        <p:blipFill>
          <a:blip r:embed="rId2"/>
          <a:stretch>
            <a:fillRect/>
          </a:stretch>
        </p:blipFill>
        <p:spPr>
          <a:xfrm>
            <a:off x="5638661" y="2561845"/>
            <a:ext cx="2595716" cy="1745170"/>
          </a:xfrm>
          <a:prstGeom prst="rect">
            <a:avLst/>
          </a:prstGeom>
        </p:spPr>
      </p:pic>
      <p:pic>
        <p:nvPicPr>
          <p:cNvPr id="7" name="Picture 6"/>
          <p:cNvPicPr>
            <a:picLocks noChangeAspect="1"/>
          </p:cNvPicPr>
          <p:nvPr/>
        </p:nvPicPr>
        <p:blipFill>
          <a:blip r:embed="rId3"/>
          <a:stretch>
            <a:fillRect/>
          </a:stretch>
        </p:blipFill>
        <p:spPr>
          <a:xfrm>
            <a:off x="5638661" y="4480606"/>
            <a:ext cx="2595716" cy="1583473"/>
          </a:xfrm>
          <a:prstGeom prst="rect">
            <a:avLst/>
          </a:prstGeom>
        </p:spPr>
      </p:pic>
    </p:spTree>
    <p:extLst>
      <p:ext uri="{BB962C8B-B14F-4D97-AF65-F5344CB8AC3E}">
        <p14:creationId xmlns:p14="http://schemas.microsoft.com/office/powerpoint/2010/main" val="824267144"/>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nSpc>
                <a:spcPct val="100000"/>
              </a:lnSpc>
            </a:pPr>
            <a:r>
              <a:rPr lang="en-US" sz="4400" b="1" dirty="0"/>
              <a:t>Review Learning Objective MH-5</a:t>
            </a:r>
            <a:endParaRPr lang="en-US" sz="3600" b="1" dirty="0"/>
          </a:p>
        </p:txBody>
      </p:sp>
      <p:sp>
        <p:nvSpPr>
          <p:cNvPr id="3" name="Content Placeholder 2"/>
          <p:cNvSpPr>
            <a:spLocks noGrp="1"/>
          </p:cNvSpPr>
          <p:nvPr>
            <p:ph idx="1"/>
          </p:nvPr>
        </p:nvSpPr>
        <p:spPr>
          <a:xfrm>
            <a:off x="822959" y="2017756"/>
            <a:ext cx="7543801" cy="4023360"/>
          </a:xfrm>
        </p:spPr>
        <p:txBody>
          <a:bodyPr anchor="ctr">
            <a:noAutofit/>
          </a:bodyPr>
          <a:lstStyle/>
          <a:p>
            <a:pPr marL="255600" indent="-255600">
              <a:lnSpc>
                <a:spcPct val="100000"/>
              </a:lnSpc>
            </a:pPr>
            <a:r>
              <a:rPr lang="en-US" sz="2400" b="1" dirty="0"/>
              <a:t>Explain the various theories in the contemporary approach</a:t>
            </a:r>
            <a:r>
              <a:rPr lang="en-US" sz="2400" b="1" dirty="0" smtClean="0"/>
              <a:t>.</a:t>
            </a:r>
          </a:p>
          <a:p>
            <a:pPr marL="255600" indent="-255600">
              <a:lnSpc>
                <a:spcPct val="100000"/>
              </a:lnSpc>
            </a:pPr>
            <a:endParaRPr lang="en-US" sz="2400" b="1" dirty="0"/>
          </a:p>
          <a:p>
            <a:pPr marL="800100" lvl="1" indent="-342900">
              <a:lnSpc>
                <a:spcPct val="100000"/>
              </a:lnSpc>
              <a:buSzPct val="100000"/>
              <a:buFont typeface="Arial" panose="020B0604020202020204" pitchFamily="34" charset="0"/>
              <a:buChar char="•"/>
            </a:pPr>
            <a:r>
              <a:rPr lang="en-US" sz="2400" dirty="0"/>
              <a:t>The systems approach says that an organization takes in inputs (resources) from the environment and transforms them into outputs that are distributed into the environment.</a:t>
            </a:r>
          </a:p>
          <a:p>
            <a:pPr marL="800100" lvl="1" indent="-342900">
              <a:lnSpc>
                <a:spcPct val="100000"/>
              </a:lnSpc>
              <a:buSzPct val="100000"/>
              <a:buFont typeface="Arial" panose="020B0604020202020204" pitchFamily="34" charset="0"/>
              <a:buChar char="•"/>
            </a:pPr>
            <a:r>
              <a:rPr lang="en-US" sz="2400" dirty="0"/>
              <a:t>The contingency approach says that organizations are different, face different situations, and require different ways of managing.</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40</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2729492087"/>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Division of Labor </a:t>
            </a:r>
            <a:r>
              <a:rPr lang="en-US" b="1" dirty="0" smtClean="0"/>
              <a:t/>
            </a:r>
            <a:br>
              <a:rPr lang="en-US" b="1" dirty="0" smtClean="0"/>
            </a:br>
            <a:r>
              <a:rPr lang="en-US" b="1" dirty="0" smtClean="0"/>
              <a:t>(</a:t>
            </a:r>
            <a:r>
              <a:rPr lang="en-US" b="1" dirty="0"/>
              <a:t>Job Specialization)</a:t>
            </a:r>
          </a:p>
        </p:txBody>
      </p:sp>
      <p:sp>
        <p:nvSpPr>
          <p:cNvPr id="3" name="Content Placeholder 2"/>
          <p:cNvSpPr>
            <a:spLocks noGrp="1"/>
          </p:cNvSpPr>
          <p:nvPr>
            <p:ph idx="1"/>
          </p:nvPr>
        </p:nvSpPr>
        <p:spPr/>
        <p:txBody>
          <a:bodyPr anchor="ctr">
            <a:normAutofit/>
          </a:bodyPr>
          <a:lstStyle/>
          <a:p>
            <a:pPr lvl="1">
              <a:lnSpc>
                <a:spcPct val="100000"/>
              </a:lnSpc>
              <a:buFont typeface="Arial" panose="020B0604020202020204" pitchFamily="34" charset="0"/>
              <a:buChar char="•"/>
            </a:pPr>
            <a:r>
              <a:rPr lang="en-US" sz="2400" dirty="0" smtClean="0"/>
              <a:t>In </a:t>
            </a:r>
            <a:r>
              <a:rPr lang="en-US" sz="2400" dirty="0"/>
              <a:t>1776, </a:t>
            </a:r>
            <a:r>
              <a:rPr lang="en-US" sz="2400" b="1" dirty="0"/>
              <a:t>Adam Smith </a:t>
            </a:r>
            <a:r>
              <a:rPr lang="en-US" sz="2400" dirty="0"/>
              <a:t>published </a:t>
            </a:r>
            <a:r>
              <a:rPr lang="en-US" sz="2400" i="1" dirty="0"/>
              <a:t>The Wealth of </a:t>
            </a:r>
            <a:r>
              <a:rPr lang="en-US" sz="2400" i="1" dirty="0" smtClean="0"/>
              <a:t>Nations </a:t>
            </a:r>
          </a:p>
          <a:p>
            <a:pPr lvl="1">
              <a:lnSpc>
                <a:spcPct val="100000"/>
              </a:lnSpc>
              <a:buFont typeface="Arial" panose="020B0604020202020204" pitchFamily="34" charset="0"/>
              <a:buChar char="•"/>
            </a:pPr>
            <a:r>
              <a:rPr lang="en-US" sz="2400" dirty="0" smtClean="0"/>
              <a:t>Division </a:t>
            </a:r>
            <a:r>
              <a:rPr lang="en-US" sz="2400" dirty="0"/>
              <a:t>of Labor </a:t>
            </a:r>
            <a:r>
              <a:rPr lang="en-US" sz="2400" i="1" dirty="0" smtClean="0"/>
              <a:t>– </a:t>
            </a:r>
            <a:r>
              <a:rPr lang="en-US" sz="2400" dirty="0" smtClean="0"/>
              <a:t>breaking </a:t>
            </a:r>
            <a:r>
              <a:rPr lang="en-US" sz="2400" dirty="0"/>
              <a:t>down jobs into narrow and </a:t>
            </a:r>
            <a:r>
              <a:rPr lang="en-US" sz="2400" dirty="0" smtClean="0"/>
              <a:t>repetitive tasks</a:t>
            </a:r>
          </a:p>
          <a:p>
            <a:pPr lvl="1">
              <a:lnSpc>
                <a:spcPct val="100000"/>
              </a:lnSpc>
              <a:buFont typeface="Arial" panose="020B0604020202020204" pitchFamily="34" charset="0"/>
              <a:buChar char="•"/>
            </a:pPr>
            <a:endParaRPr lang="en-US" sz="2400" dirty="0" smtClean="0"/>
          </a:p>
          <a:p>
            <a:pPr lvl="2">
              <a:lnSpc>
                <a:spcPct val="100000"/>
              </a:lnSpc>
              <a:buFont typeface="Wingdings" panose="05000000000000000000" pitchFamily="2" charset="2"/>
              <a:buChar char="§"/>
            </a:pPr>
            <a:r>
              <a:rPr lang="en-US" sz="2400" dirty="0" smtClean="0"/>
              <a:t>Increase productivity</a:t>
            </a:r>
          </a:p>
          <a:p>
            <a:pPr lvl="2">
              <a:lnSpc>
                <a:spcPct val="100000"/>
              </a:lnSpc>
              <a:buFont typeface="Wingdings" panose="05000000000000000000" pitchFamily="2" charset="2"/>
              <a:buChar char="§"/>
            </a:pPr>
            <a:r>
              <a:rPr lang="en-US" sz="2400" dirty="0" smtClean="0"/>
              <a:t>save </a:t>
            </a:r>
            <a:r>
              <a:rPr lang="en-US" sz="2400" dirty="0"/>
              <a:t>time lost in changing </a:t>
            </a:r>
            <a:r>
              <a:rPr lang="en-US" sz="2400" dirty="0" smtClean="0"/>
              <a:t>tasks</a:t>
            </a:r>
          </a:p>
          <a:p>
            <a:pPr lvl="2">
              <a:lnSpc>
                <a:spcPct val="100000"/>
              </a:lnSpc>
              <a:buFont typeface="Wingdings" panose="05000000000000000000" pitchFamily="2" charset="2"/>
              <a:buChar char="§"/>
            </a:pPr>
            <a:r>
              <a:rPr lang="en-US" sz="2400" dirty="0" smtClean="0"/>
              <a:t>creating </a:t>
            </a:r>
            <a:r>
              <a:rPr lang="en-US" sz="2400" dirty="0"/>
              <a:t>labor-saving inventions </a:t>
            </a:r>
            <a:r>
              <a:rPr lang="en-US" sz="2400" dirty="0" smtClean="0"/>
              <a:t>and machinery</a:t>
            </a:r>
            <a:endParaRPr lang="en-US" sz="2400" dirty="0"/>
          </a:p>
        </p:txBody>
      </p:sp>
      <p:sp>
        <p:nvSpPr>
          <p:cNvPr id="7" name="Slide Number Placeholder 6"/>
          <p:cNvSpPr>
            <a:spLocks noGrp="1"/>
          </p:cNvSpPr>
          <p:nvPr>
            <p:ph type="sldNum" sz="quarter" idx="12"/>
          </p:nvPr>
        </p:nvSpPr>
        <p:spPr/>
        <p:txBody>
          <a:bodyPr/>
          <a:lstStyle/>
          <a:p>
            <a:fld id="{E9EA1111-5A77-4C5B-86B5-3A57E92B1A73}" type="slidenum">
              <a:rPr lang="en-US" smtClean="0"/>
              <a:t>5</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30191633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Industrial Revolution</a:t>
            </a:r>
            <a:endParaRPr lang="en-US" dirty="0"/>
          </a:p>
        </p:txBody>
      </p:sp>
      <p:sp>
        <p:nvSpPr>
          <p:cNvPr id="3" name="Content Placeholder 2"/>
          <p:cNvSpPr>
            <a:spLocks noGrp="1"/>
          </p:cNvSpPr>
          <p:nvPr>
            <p:ph idx="1"/>
          </p:nvPr>
        </p:nvSpPr>
        <p:spPr/>
        <p:txBody>
          <a:bodyPr anchor="ctr">
            <a:noAutofit/>
          </a:bodyPr>
          <a:lstStyle/>
          <a:p>
            <a:pPr lvl="1">
              <a:lnSpc>
                <a:spcPct val="100000"/>
              </a:lnSpc>
              <a:buFont typeface="Arial" panose="020B0604020202020204" pitchFamily="34" charset="0"/>
              <a:buChar char="•"/>
            </a:pPr>
            <a:r>
              <a:rPr lang="en-US" sz="2400" dirty="0" smtClean="0"/>
              <a:t>In the Late 18</a:t>
            </a:r>
            <a:r>
              <a:rPr lang="en-US" sz="2400" baseline="30000" dirty="0" smtClean="0"/>
              <a:t>th</a:t>
            </a:r>
            <a:r>
              <a:rPr lang="en-US" sz="2400" dirty="0" smtClean="0"/>
              <a:t> Century machine power was substituted for human power</a:t>
            </a:r>
          </a:p>
          <a:p>
            <a:pPr lvl="1">
              <a:lnSpc>
                <a:spcPct val="100000"/>
              </a:lnSpc>
              <a:buFont typeface="Arial" panose="020B0604020202020204" pitchFamily="34" charset="0"/>
              <a:buChar char="•"/>
            </a:pPr>
            <a:r>
              <a:rPr lang="en-US" sz="2400" dirty="0"/>
              <a:t>I</a:t>
            </a:r>
            <a:r>
              <a:rPr lang="en-US" sz="2400" dirty="0" smtClean="0"/>
              <a:t>t </a:t>
            </a:r>
            <a:r>
              <a:rPr lang="en-US" sz="2400" dirty="0"/>
              <a:t>became more </a:t>
            </a:r>
            <a:r>
              <a:rPr lang="en-US" sz="2400" dirty="0" smtClean="0"/>
              <a:t>economical to </a:t>
            </a:r>
            <a:r>
              <a:rPr lang="en-US" sz="2400" dirty="0"/>
              <a:t>manufacture goods in factories rather than at </a:t>
            </a:r>
            <a:r>
              <a:rPr lang="en-US" sz="2400" dirty="0" smtClean="0"/>
              <a:t>home</a:t>
            </a:r>
          </a:p>
          <a:p>
            <a:pPr lvl="1">
              <a:lnSpc>
                <a:spcPct val="100000"/>
              </a:lnSpc>
              <a:buFont typeface="Arial" panose="020B0604020202020204" pitchFamily="34" charset="0"/>
              <a:buChar char="•"/>
            </a:pPr>
            <a:r>
              <a:rPr lang="en-US" sz="2400" dirty="0"/>
              <a:t>These </a:t>
            </a:r>
            <a:r>
              <a:rPr lang="en-US" sz="2400" dirty="0" smtClean="0"/>
              <a:t>factories needed someone:</a:t>
            </a:r>
            <a:endParaRPr lang="en-US" sz="2400" dirty="0"/>
          </a:p>
          <a:p>
            <a:pPr lvl="2">
              <a:lnSpc>
                <a:spcPct val="100000"/>
              </a:lnSpc>
              <a:buFont typeface="Wingdings" panose="05000000000000000000" pitchFamily="2" charset="2"/>
              <a:buChar char="§"/>
            </a:pPr>
            <a:r>
              <a:rPr lang="en-US" sz="2000" dirty="0" smtClean="0"/>
              <a:t>to </a:t>
            </a:r>
            <a:r>
              <a:rPr lang="en-US" sz="2000" dirty="0"/>
              <a:t>forecast </a:t>
            </a:r>
            <a:r>
              <a:rPr lang="en-US" sz="2000" dirty="0" smtClean="0"/>
              <a:t>demand</a:t>
            </a:r>
          </a:p>
          <a:p>
            <a:pPr lvl="2">
              <a:lnSpc>
                <a:spcPct val="100000"/>
              </a:lnSpc>
              <a:buFont typeface="Wingdings" panose="05000000000000000000" pitchFamily="2" charset="2"/>
              <a:buChar char="§"/>
            </a:pPr>
            <a:r>
              <a:rPr lang="en-US" sz="2000" dirty="0" smtClean="0"/>
              <a:t>ensure </a:t>
            </a:r>
            <a:r>
              <a:rPr lang="en-US" sz="2000" dirty="0"/>
              <a:t>that enough material was </a:t>
            </a:r>
            <a:r>
              <a:rPr lang="en-US" sz="2000" dirty="0" smtClean="0"/>
              <a:t>on hand </a:t>
            </a:r>
            <a:r>
              <a:rPr lang="en-US" sz="2000" dirty="0"/>
              <a:t>to make </a:t>
            </a:r>
            <a:r>
              <a:rPr lang="en-US" sz="2000" dirty="0" smtClean="0"/>
              <a:t>products</a:t>
            </a:r>
          </a:p>
          <a:p>
            <a:pPr lvl="2">
              <a:lnSpc>
                <a:spcPct val="100000"/>
              </a:lnSpc>
              <a:buFont typeface="Wingdings" panose="05000000000000000000" pitchFamily="2" charset="2"/>
              <a:buChar char="§"/>
            </a:pPr>
            <a:r>
              <a:rPr lang="en-US" sz="2000" dirty="0" smtClean="0"/>
              <a:t>assign </a:t>
            </a:r>
            <a:r>
              <a:rPr lang="en-US" sz="2000" dirty="0"/>
              <a:t>tasks to </a:t>
            </a:r>
            <a:r>
              <a:rPr lang="en-US" sz="2000" dirty="0" smtClean="0"/>
              <a:t>people</a:t>
            </a:r>
          </a:p>
          <a:p>
            <a:pPr lvl="2">
              <a:lnSpc>
                <a:spcPct val="100000"/>
              </a:lnSpc>
              <a:buFont typeface="Wingdings" panose="05000000000000000000" pitchFamily="2" charset="2"/>
              <a:buChar char="§"/>
            </a:pPr>
            <a:r>
              <a:rPr lang="en-US" sz="2000" dirty="0" smtClean="0"/>
              <a:t>direct </a:t>
            </a:r>
            <a:r>
              <a:rPr lang="en-US" sz="2000" dirty="0"/>
              <a:t>daily activities, and so </a:t>
            </a:r>
            <a:r>
              <a:rPr lang="en-US" sz="2000" dirty="0" smtClean="0"/>
              <a:t>forth.</a:t>
            </a:r>
          </a:p>
          <a:p>
            <a:pPr marL="292608" lvl="1" indent="0">
              <a:lnSpc>
                <a:spcPct val="100000"/>
              </a:lnSpc>
              <a:buNone/>
            </a:pPr>
            <a:r>
              <a:rPr lang="en-US" sz="2200" dirty="0" smtClean="0"/>
              <a:t>That “</a:t>
            </a:r>
            <a:r>
              <a:rPr lang="en-US" sz="2200" dirty="0"/>
              <a:t>someone” was a </a:t>
            </a:r>
            <a:r>
              <a:rPr lang="en-US" sz="2200" dirty="0" smtClean="0"/>
              <a:t>manager</a:t>
            </a:r>
            <a:r>
              <a:rPr lang="en-US" sz="2200" dirty="0"/>
              <a:t>.</a:t>
            </a:r>
          </a:p>
        </p:txBody>
      </p:sp>
      <p:sp>
        <p:nvSpPr>
          <p:cNvPr id="7" name="Slide Number Placeholder 6"/>
          <p:cNvSpPr>
            <a:spLocks noGrp="1"/>
          </p:cNvSpPr>
          <p:nvPr>
            <p:ph type="sldNum" sz="quarter" idx="12"/>
          </p:nvPr>
        </p:nvSpPr>
        <p:spPr/>
        <p:txBody>
          <a:bodyPr/>
          <a:lstStyle/>
          <a:p>
            <a:fld id="{E9EA1111-5A77-4C5B-86B5-3A57E92B1A73}" type="slidenum">
              <a:rPr lang="en-US" smtClean="0"/>
              <a:t>6</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8785623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b="1" dirty="0"/>
              <a:t>Exhibit MH-1</a:t>
            </a:r>
            <a:br>
              <a:rPr lang="en-US" b="1" dirty="0"/>
            </a:br>
            <a:r>
              <a:rPr lang="en-US" b="1" dirty="0"/>
              <a:t>Major Approaches to Management</a:t>
            </a:r>
            <a:endParaRPr lang="en-US" dirty="0"/>
          </a:p>
        </p:txBody>
      </p:sp>
      <p:sp>
        <p:nvSpPr>
          <p:cNvPr id="6" name="Slide Number Placeholder 5"/>
          <p:cNvSpPr>
            <a:spLocks noGrp="1"/>
          </p:cNvSpPr>
          <p:nvPr>
            <p:ph type="sldNum" sz="quarter" idx="12"/>
          </p:nvPr>
        </p:nvSpPr>
        <p:spPr/>
        <p:txBody>
          <a:bodyPr/>
          <a:lstStyle/>
          <a:p>
            <a:fld id="{E9EA1111-5A77-4C5B-86B5-3A57E92B1A73}" type="slidenum">
              <a:rPr lang="en-US" smtClean="0"/>
              <a:t>7</a:t>
            </a:fld>
            <a:endParaRPr lang="en-US"/>
          </a:p>
        </p:txBody>
      </p:sp>
      <p:sp>
        <p:nvSpPr>
          <p:cNvPr id="5" name="TextBox 4"/>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pic>
        <p:nvPicPr>
          <p:cNvPr id="7" name="Content Placeholder 6" descr="Text boxes subdivide four of the five major approaches to management, as follows, from left to right: historical background, divided into early examples of management, Adam Smith, and the Industrial Revolution; classical approaches, divided into scientific management and general administrative;  behavioral approach, not subdivided; quantitative approach, divided into early advocates, Hawthorne studies, and organizational behavior; and contemporary approaches, divided into systems approach and contingency approach."/>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69074" y="2066441"/>
            <a:ext cx="7809199" cy="3860945"/>
          </a:xfrm>
          <a:prstGeom prst="rect">
            <a:avLst/>
          </a:prstGeom>
        </p:spPr>
      </p:pic>
    </p:spTree>
    <p:extLst>
      <p:ext uri="{BB962C8B-B14F-4D97-AF65-F5344CB8AC3E}">
        <p14:creationId xmlns:p14="http://schemas.microsoft.com/office/powerpoint/2010/main" val="306622311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8800" b="1" dirty="0"/>
              <a:t>Classical Approach</a:t>
            </a:r>
            <a:endParaRPr lang="en-US" sz="8800" dirty="0"/>
          </a:p>
        </p:txBody>
      </p:sp>
      <p:sp>
        <p:nvSpPr>
          <p:cNvPr id="3" name="Text Placeholder 2"/>
          <p:cNvSpPr>
            <a:spLocks noGrp="1"/>
          </p:cNvSpPr>
          <p:nvPr>
            <p:ph type="body" idx="1"/>
          </p:nvPr>
        </p:nvSpPr>
        <p:spPr/>
        <p:txBody>
          <a:bodyPr>
            <a:noAutofit/>
          </a:bodyPr>
          <a:lstStyle/>
          <a:p>
            <a:r>
              <a:rPr lang="en-US" sz="5400" b="1" i="1" dirty="0"/>
              <a:t>1911 – 1947</a:t>
            </a:r>
          </a:p>
        </p:txBody>
      </p:sp>
      <p:sp>
        <p:nvSpPr>
          <p:cNvPr id="4" name="Slide Number Placeholder 3"/>
          <p:cNvSpPr>
            <a:spLocks noGrp="1"/>
          </p:cNvSpPr>
          <p:nvPr>
            <p:ph type="sldNum" sz="quarter" idx="12"/>
          </p:nvPr>
        </p:nvSpPr>
        <p:spPr/>
        <p:txBody>
          <a:bodyPr/>
          <a:lstStyle/>
          <a:p>
            <a:fld id="{E9EA1111-5A77-4C5B-86B5-3A57E92B1A73}" type="slidenum">
              <a:rPr lang="en-US" smtClean="0"/>
              <a:t>8</a:t>
            </a:fld>
            <a:endParaRPr lang="en-US"/>
          </a:p>
        </p:txBody>
      </p:sp>
    </p:spTree>
    <p:extLst>
      <p:ext uri="{BB962C8B-B14F-4D97-AF65-F5344CB8AC3E}">
        <p14:creationId xmlns:p14="http://schemas.microsoft.com/office/powerpoint/2010/main" val="2049473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b="1" dirty="0"/>
              <a:t>Classical Approach</a:t>
            </a:r>
            <a:endParaRPr lang="en-US" dirty="0"/>
          </a:p>
        </p:txBody>
      </p:sp>
      <p:sp>
        <p:nvSpPr>
          <p:cNvPr id="3" name="Content Placeholder 2"/>
          <p:cNvSpPr>
            <a:spLocks noGrp="1"/>
          </p:cNvSpPr>
          <p:nvPr>
            <p:ph idx="1"/>
          </p:nvPr>
        </p:nvSpPr>
        <p:spPr/>
        <p:txBody>
          <a:bodyPr anchor="ctr">
            <a:noAutofit/>
          </a:bodyPr>
          <a:lstStyle/>
          <a:p>
            <a:pPr marL="0" indent="0">
              <a:lnSpc>
                <a:spcPct val="100000"/>
              </a:lnSpc>
              <a:buNone/>
            </a:pPr>
            <a:r>
              <a:rPr lang="en-US" sz="2400" dirty="0" smtClean="0"/>
              <a:t>First </a:t>
            </a:r>
            <a:r>
              <a:rPr lang="en-US" sz="2400" dirty="0"/>
              <a:t>studies of </a:t>
            </a:r>
            <a:r>
              <a:rPr lang="en-US" sz="2400" dirty="0" smtClean="0"/>
              <a:t>management which emphasized </a:t>
            </a:r>
            <a:r>
              <a:rPr lang="en-US" sz="2400" dirty="0"/>
              <a:t>rationality and making organizations and workers as efficient as </a:t>
            </a:r>
            <a:r>
              <a:rPr lang="en-US" sz="2400" dirty="0" smtClean="0"/>
              <a:t>possible.</a:t>
            </a:r>
          </a:p>
          <a:p>
            <a:pPr marL="0" indent="0">
              <a:lnSpc>
                <a:spcPct val="100000"/>
              </a:lnSpc>
              <a:buNone/>
            </a:pPr>
            <a:r>
              <a:rPr lang="en-US" sz="2400" dirty="0" smtClean="0"/>
              <a:t>Two </a:t>
            </a:r>
            <a:r>
              <a:rPr lang="en-US" sz="2400" dirty="0"/>
              <a:t>major </a:t>
            </a:r>
            <a:r>
              <a:rPr lang="en-US" sz="2400" dirty="0" smtClean="0"/>
              <a:t>theories:</a:t>
            </a:r>
          </a:p>
          <a:p>
            <a:pPr marL="457200" indent="-457200">
              <a:lnSpc>
                <a:spcPct val="100000"/>
              </a:lnSpc>
              <a:buFont typeface="+mj-lt"/>
              <a:buAutoNum type="arabicPeriod"/>
            </a:pPr>
            <a:r>
              <a:rPr lang="en-US" sz="2400" b="1" dirty="0" smtClean="0"/>
              <a:t>Scientific Management</a:t>
            </a:r>
          </a:p>
          <a:p>
            <a:pPr marL="457200" indent="-457200">
              <a:lnSpc>
                <a:spcPct val="100000"/>
              </a:lnSpc>
              <a:buFont typeface="+mj-lt"/>
              <a:buAutoNum type="arabicPeriod"/>
            </a:pPr>
            <a:r>
              <a:rPr lang="en-US" sz="2400" b="1" dirty="0" smtClean="0"/>
              <a:t>General Administrative Theory</a:t>
            </a:r>
          </a:p>
        </p:txBody>
      </p:sp>
      <p:sp>
        <p:nvSpPr>
          <p:cNvPr id="7" name="Slide Number Placeholder 6"/>
          <p:cNvSpPr>
            <a:spLocks noGrp="1"/>
          </p:cNvSpPr>
          <p:nvPr>
            <p:ph type="sldNum" sz="quarter" idx="12"/>
          </p:nvPr>
        </p:nvSpPr>
        <p:spPr/>
        <p:txBody>
          <a:bodyPr/>
          <a:lstStyle/>
          <a:p>
            <a:fld id="{E9EA1111-5A77-4C5B-86B5-3A57E92B1A73}" type="slidenum">
              <a:rPr lang="en-US" smtClean="0"/>
              <a:t>9</a:t>
            </a:fld>
            <a:endParaRPr lang="en-US"/>
          </a:p>
        </p:txBody>
      </p:sp>
      <p:sp>
        <p:nvSpPr>
          <p:cNvPr id="6" name="TextBox 5"/>
          <p:cNvSpPr txBox="1"/>
          <p:nvPr/>
        </p:nvSpPr>
        <p:spPr>
          <a:xfrm>
            <a:off x="669074" y="6459786"/>
            <a:ext cx="3601843" cy="338554"/>
          </a:xfrm>
          <a:prstGeom prst="rect">
            <a:avLst/>
          </a:prstGeom>
          <a:noFill/>
        </p:spPr>
        <p:txBody>
          <a:bodyPr wrap="square" rtlCol="0">
            <a:spAutoFit/>
          </a:bodyPr>
          <a:lstStyle/>
          <a:p>
            <a:r>
              <a:rPr lang="en-US" sz="1600" b="1" dirty="0">
                <a:solidFill>
                  <a:schemeClr val="bg1"/>
                </a:solidFill>
              </a:rPr>
              <a:t>© Pearson Education Limited 2016</a:t>
            </a:r>
          </a:p>
        </p:txBody>
      </p:sp>
    </p:spTree>
    <p:extLst>
      <p:ext uri="{BB962C8B-B14F-4D97-AF65-F5344CB8AC3E}">
        <p14:creationId xmlns:p14="http://schemas.microsoft.com/office/powerpoint/2010/main" val="3877169957"/>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1001</TotalTime>
  <Words>2184</Words>
  <Application>Microsoft Office PowerPoint</Application>
  <PresentationFormat>On-screen Show (4:3)</PresentationFormat>
  <Paragraphs>259</Paragraphs>
  <Slides>40</Slides>
  <Notes>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40</vt:i4>
      </vt:variant>
    </vt:vector>
  </HeadingPairs>
  <TitlesOfParts>
    <vt:vector size="45" baseType="lpstr">
      <vt:lpstr>Arial</vt:lpstr>
      <vt:lpstr>Calibri</vt:lpstr>
      <vt:lpstr>Calibri Light</vt:lpstr>
      <vt:lpstr>Wingdings</vt:lpstr>
      <vt:lpstr>Retrospect</vt:lpstr>
      <vt:lpstr>Management Stephen P. Robbins | Mary Coulter</vt:lpstr>
      <vt:lpstr>Learning Objectives</vt:lpstr>
      <vt:lpstr>Early Management</vt:lpstr>
      <vt:lpstr>Early Examples of Management</vt:lpstr>
      <vt:lpstr>Division of Labor  (Job Specialization)</vt:lpstr>
      <vt:lpstr>Industrial Revolution</vt:lpstr>
      <vt:lpstr>Exhibit MH-1 Major Approaches to Management</vt:lpstr>
      <vt:lpstr>Classical Approach</vt:lpstr>
      <vt:lpstr>Classical Approach</vt:lpstr>
      <vt:lpstr>Scientific Management</vt:lpstr>
      <vt:lpstr>Exhibit MH-2 Taylor’s Scientific Management Principles</vt:lpstr>
      <vt:lpstr>Scientific Management</vt:lpstr>
      <vt:lpstr>General Administrative Theory</vt:lpstr>
      <vt:lpstr>Exhibit MH-3  Fayol’s 14 Principles of Management </vt:lpstr>
      <vt:lpstr>Exhibit MH-3  Fayol’s 14 Principles of Management </vt:lpstr>
      <vt:lpstr>General Administrative Theory</vt:lpstr>
      <vt:lpstr>Exhibit MH-4 Characteristics of Weber’s Bureaucracy</vt:lpstr>
      <vt:lpstr>Behavioral Approach</vt:lpstr>
      <vt:lpstr>Organizational Behavior (OB)</vt:lpstr>
      <vt:lpstr>The Hawthorne Studies</vt:lpstr>
      <vt:lpstr>The Hawthorne Studies</vt:lpstr>
      <vt:lpstr>Quantitative Approach</vt:lpstr>
      <vt:lpstr>Quantitative Approach</vt:lpstr>
      <vt:lpstr>Examples</vt:lpstr>
      <vt:lpstr>Total Quality Management</vt:lpstr>
      <vt:lpstr>Exhibit MH-6 What Is Quality Management?</vt:lpstr>
      <vt:lpstr>Contemporary Approaches</vt:lpstr>
      <vt:lpstr>Contemporary Approaches</vt:lpstr>
      <vt:lpstr>Systems Theory</vt:lpstr>
      <vt:lpstr>Exhibit MH-7 Organization as an Open System</vt:lpstr>
      <vt:lpstr>Systems Theory</vt:lpstr>
      <vt:lpstr>Contingency Approach</vt:lpstr>
      <vt:lpstr>Contingency Approach</vt:lpstr>
      <vt:lpstr>Exhibit MH-8  Popular Contingency Variables</vt:lpstr>
      <vt:lpstr>Exhibit MH-8  Popular Contingency Variables</vt:lpstr>
      <vt:lpstr>Review Learning Objective MH-1</vt:lpstr>
      <vt:lpstr>Review Learning Objective MH-2</vt:lpstr>
      <vt:lpstr>Review Learning Objective MH-3</vt:lpstr>
      <vt:lpstr>Review Learning Objective MH-4</vt:lpstr>
      <vt:lpstr>Review Learning Objective MH-5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Management 1</dc:title>
  <dc:creator>Sana Saeed</dc:creator>
  <cp:lastModifiedBy>Sana Saeed</cp:lastModifiedBy>
  <cp:revision>227</cp:revision>
  <dcterms:created xsi:type="dcterms:W3CDTF">2019-10-30T05:06:41Z</dcterms:created>
  <dcterms:modified xsi:type="dcterms:W3CDTF">2019-11-23T07:16:30Z</dcterms:modified>
</cp:coreProperties>
</file>

<file path=docProps/thumbnail.jpeg>
</file>